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258" r:id="rId2"/>
    <p:sldId id="359" r:id="rId3"/>
    <p:sldId id="456" r:id="rId4"/>
    <p:sldId id="457" r:id="rId5"/>
    <p:sldId id="361" r:id="rId6"/>
    <p:sldId id="360" r:id="rId7"/>
    <p:sldId id="363" r:id="rId8"/>
    <p:sldId id="391" r:id="rId9"/>
    <p:sldId id="394" r:id="rId10"/>
    <p:sldId id="390" r:id="rId11"/>
    <p:sldId id="392" r:id="rId12"/>
    <p:sldId id="393" r:id="rId13"/>
    <p:sldId id="395" r:id="rId14"/>
    <p:sldId id="396" r:id="rId15"/>
    <p:sldId id="397" r:id="rId16"/>
    <p:sldId id="299" r:id="rId17"/>
    <p:sldId id="404" r:id="rId18"/>
    <p:sldId id="317" r:id="rId19"/>
    <p:sldId id="298" r:id="rId20"/>
    <p:sldId id="398" r:id="rId21"/>
    <p:sldId id="400" r:id="rId22"/>
    <p:sldId id="358" r:id="rId23"/>
    <p:sldId id="403" r:id="rId24"/>
    <p:sldId id="401" r:id="rId25"/>
    <p:sldId id="402" r:id="rId26"/>
    <p:sldId id="300" r:id="rId27"/>
    <p:sldId id="318" r:id="rId28"/>
    <p:sldId id="319" r:id="rId29"/>
    <p:sldId id="339" r:id="rId30"/>
    <p:sldId id="340" r:id="rId31"/>
    <p:sldId id="341" r:id="rId32"/>
    <p:sldId id="338" r:id="rId33"/>
    <p:sldId id="337" r:id="rId34"/>
    <p:sldId id="335" r:id="rId35"/>
    <p:sldId id="263" r:id="rId36"/>
    <p:sldId id="262" r:id="rId37"/>
    <p:sldId id="344" r:id="rId38"/>
    <p:sldId id="295"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01" r:id="rId66"/>
    <p:sldId id="302" r:id="rId67"/>
    <p:sldId id="303" r:id="rId68"/>
    <p:sldId id="304" r:id="rId69"/>
    <p:sldId id="40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297" r:id="rId94"/>
    <p:sldId id="308" r:id="rId95"/>
    <p:sldId id="309" r:id="rId96"/>
    <p:sldId id="310" r:id="rId97"/>
    <p:sldId id="311" r:id="rId98"/>
    <p:sldId id="312" r:id="rId99"/>
    <p:sldId id="315" r:id="rId100"/>
    <p:sldId id="407" r:id="rId101"/>
    <p:sldId id="409" r:id="rId102"/>
    <p:sldId id="410"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38" r:id="rId130"/>
    <p:sldId id="439" r:id="rId131"/>
    <p:sldId id="440" r:id="rId132"/>
    <p:sldId id="441" r:id="rId133"/>
    <p:sldId id="443" r:id="rId134"/>
    <p:sldId id="442" r:id="rId135"/>
    <p:sldId id="445" r:id="rId136"/>
    <p:sldId id="444" r:id="rId137"/>
    <p:sldId id="446" r:id="rId138"/>
    <p:sldId id="447" r:id="rId139"/>
    <p:sldId id="448" r:id="rId140"/>
    <p:sldId id="449" r:id="rId141"/>
    <p:sldId id="450" r:id="rId142"/>
    <p:sldId id="451" r:id="rId143"/>
    <p:sldId id="452" r:id="rId144"/>
    <p:sldId id="453" r:id="rId145"/>
    <p:sldId id="454" r:id="rId146"/>
    <p:sldId id="458" r:id="rId147"/>
    <p:sldId id="459" r:id="rId148"/>
    <p:sldId id="455"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50" autoAdjust="0"/>
  </p:normalViewPr>
  <p:slideViewPr>
    <p:cSldViewPr snapToGrid="0">
      <p:cViewPr varScale="1">
        <p:scale>
          <a:sx n="75" d="100"/>
          <a:sy n="75" d="100"/>
        </p:scale>
        <p:origin x="9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508D6-EBE8-4DF1-A912-BE9583295B9B}" type="datetimeFigureOut">
              <a:rPr lang="en-IN" smtClean="0"/>
              <a:t>01-02-2025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10E5E-E45F-4C1A-93B7-A49550FED230}" type="slidenum">
              <a:rPr lang="en-IN" smtClean="0"/>
              <a:t>‹#›</a:t>
            </a:fld>
            <a:endParaRPr lang="en-IN" dirty="0"/>
          </a:p>
        </p:txBody>
      </p:sp>
    </p:spTree>
    <p:extLst>
      <p:ext uri="{BB962C8B-B14F-4D97-AF65-F5344CB8AC3E}">
        <p14:creationId xmlns:p14="http://schemas.microsoft.com/office/powerpoint/2010/main" val="3262524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799" y="4343379"/>
            <a:ext cx="5486389" cy="41147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914400" y="2130429"/>
            <a:ext cx="10363200" cy="1470025"/>
          </a:xfrm>
          <a:prstGeom prst="rect">
            <a:avLst/>
          </a:prstGeom>
          <a:noFill/>
          <a:ln>
            <a:noFill/>
          </a:ln>
        </p:spPr>
        <p:txBody>
          <a:bodyPr spcFirstLastPara="1" wrap="square" lIns="81025" tIns="40500" rIns="81025" bIns="405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828800" y="3886200"/>
            <a:ext cx="8534400" cy="1752600"/>
          </a:xfrm>
          <a:prstGeom prst="rect">
            <a:avLst/>
          </a:prstGeom>
          <a:noFill/>
          <a:ln>
            <a:noFill/>
          </a:ln>
        </p:spPr>
        <p:txBody>
          <a:bodyPr spcFirstLastPara="1" wrap="square" lIns="81025" tIns="40500" rIns="81025" bIns="40500" anchor="t" anchorCtr="0">
            <a:normAutofit/>
          </a:bodyPr>
          <a:lstStyle>
            <a:lvl1pPr lvl="0" algn="ctr">
              <a:spcBef>
                <a:spcPts val="672"/>
              </a:spcBef>
              <a:spcAft>
                <a:spcPts val="0"/>
              </a:spcAft>
              <a:buClr>
                <a:srgbClr val="888888"/>
              </a:buClr>
              <a:buSzPts val="3360"/>
              <a:buNone/>
              <a:defRPr>
                <a:solidFill>
                  <a:srgbClr val="888888"/>
                </a:solidFill>
              </a:defRPr>
            </a:lvl1pPr>
            <a:lvl2pPr lvl="1" algn="ctr">
              <a:spcBef>
                <a:spcPts val="600"/>
              </a:spcBef>
              <a:spcAft>
                <a:spcPts val="0"/>
              </a:spcAft>
              <a:buClr>
                <a:srgbClr val="888888"/>
              </a:buClr>
              <a:buSzPts val="3000"/>
              <a:buNone/>
              <a:defRPr>
                <a:solidFill>
                  <a:srgbClr val="888888"/>
                </a:solidFill>
              </a:defRPr>
            </a:lvl2pPr>
            <a:lvl3pPr lvl="2" algn="ctr">
              <a:spcBef>
                <a:spcPts val="504"/>
              </a:spcBef>
              <a:spcAft>
                <a:spcPts val="0"/>
              </a:spcAft>
              <a:buClr>
                <a:srgbClr val="888888"/>
              </a:buClr>
              <a:buSzPts val="2520"/>
              <a:buNone/>
              <a:defRPr>
                <a:solidFill>
                  <a:srgbClr val="888888"/>
                </a:solidFill>
              </a:defRPr>
            </a:lvl3pPr>
            <a:lvl4pPr lvl="3" algn="ctr">
              <a:spcBef>
                <a:spcPts val="432"/>
              </a:spcBef>
              <a:spcAft>
                <a:spcPts val="0"/>
              </a:spcAft>
              <a:buClr>
                <a:srgbClr val="888888"/>
              </a:buClr>
              <a:buSzPts val="2160"/>
              <a:buNone/>
              <a:defRPr>
                <a:solidFill>
                  <a:srgbClr val="888888"/>
                </a:solidFill>
              </a:defRPr>
            </a:lvl4pPr>
            <a:lvl5pPr lvl="4" algn="ctr">
              <a:spcBef>
                <a:spcPts val="432"/>
              </a:spcBef>
              <a:spcAft>
                <a:spcPts val="0"/>
              </a:spcAft>
              <a:buClr>
                <a:srgbClr val="888888"/>
              </a:buClr>
              <a:buSzPts val="2160"/>
              <a:buNone/>
              <a:defRPr>
                <a:solidFill>
                  <a:srgbClr val="888888"/>
                </a:solidFill>
              </a:defRPr>
            </a:lvl5pPr>
            <a:lvl6pPr lvl="5" algn="ctr">
              <a:spcBef>
                <a:spcPts val="432"/>
              </a:spcBef>
              <a:spcAft>
                <a:spcPts val="0"/>
              </a:spcAft>
              <a:buClr>
                <a:srgbClr val="888888"/>
              </a:buClr>
              <a:buSzPts val="2160"/>
              <a:buNone/>
              <a:defRPr>
                <a:solidFill>
                  <a:srgbClr val="888888"/>
                </a:solidFill>
              </a:defRPr>
            </a:lvl6pPr>
            <a:lvl7pPr lvl="6" algn="ctr">
              <a:spcBef>
                <a:spcPts val="432"/>
              </a:spcBef>
              <a:spcAft>
                <a:spcPts val="0"/>
              </a:spcAft>
              <a:buClr>
                <a:srgbClr val="888888"/>
              </a:buClr>
              <a:buSzPts val="2160"/>
              <a:buNone/>
              <a:defRPr>
                <a:solidFill>
                  <a:srgbClr val="888888"/>
                </a:solidFill>
              </a:defRPr>
            </a:lvl7pPr>
            <a:lvl8pPr lvl="7" algn="ctr">
              <a:spcBef>
                <a:spcPts val="432"/>
              </a:spcBef>
              <a:spcAft>
                <a:spcPts val="0"/>
              </a:spcAft>
              <a:buClr>
                <a:srgbClr val="888888"/>
              </a:buClr>
              <a:buSzPts val="2160"/>
              <a:buNone/>
              <a:defRPr>
                <a:solidFill>
                  <a:srgbClr val="888888"/>
                </a:solidFill>
              </a:defRPr>
            </a:lvl8pPr>
            <a:lvl9pPr lvl="8" algn="ctr">
              <a:spcBef>
                <a:spcPts val="432"/>
              </a:spcBef>
              <a:spcAft>
                <a:spcPts val="0"/>
              </a:spcAft>
              <a:buClr>
                <a:srgbClr val="888888"/>
              </a:buClr>
              <a:buSzPts val="2160"/>
              <a:buNone/>
              <a:defRPr>
                <a:solidFill>
                  <a:srgbClr val="888888"/>
                </a:solidFill>
              </a:defRPr>
            </a:lvl9pPr>
          </a:lstStyle>
          <a:p>
            <a:endParaRPr/>
          </a:p>
        </p:txBody>
      </p:sp>
      <p:sp>
        <p:nvSpPr>
          <p:cNvPr id="14" name="Google Shape;14;p5"/>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5"/>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5"/>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368788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33"/>
          <p:cNvSpPr txBox="1">
            <a:spLocks noGrp="1"/>
          </p:cNvSpPr>
          <p:nvPr>
            <p:ph type="title"/>
          </p:nvPr>
        </p:nvSpPr>
        <p:spPr>
          <a:xfrm>
            <a:off x="1914144" y="274320"/>
            <a:ext cx="999744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3"/>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200">
                <a:solidFill>
                  <a:srgbClr val="B5A7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3"/>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9" name="Google Shape;49;p33"/>
          <p:cNvSpPr txBox="1">
            <a:spLocks noGrp="1"/>
          </p:cNvSpPr>
          <p:nvPr>
            <p:ph type="sldNum" idx="12"/>
          </p:nvPr>
        </p:nvSpPr>
        <p:spPr>
          <a:xfrm>
            <a:off x="11485033" y="6305550"/>
            <a:ext cx="609600" cy="47625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1pPr>
            <a:lvl2pPr marL="0" marR="0" lvl="1"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2pPr>
            <a:lvl3pPr marL="0" marR="0" lvl="2"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3pPr>
            <a:lvl4pPr marL="0" marR="0" lvl="3"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4pPr>
            <a:lvl5pPr marL="0" marR="0" lvl="4"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5pPr>
            <a:lvl6pPr marL="0" marR="0" lvl="5"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6pPr>
            <a:lvl7pPr marL="0" marR="0" lvl="6"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7pPr>
            <a:lvl8pPr marL="0" marR="0" lvl="7"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8pPr>
            <a:lvl9pPr marL="0" marR="0" lvl="8" indent="0" algn="ctr">
              <a:lnSpc>
                <a:spcPct val="100000"/>
              </a:lnSpc>
              <a:spcBef>
                <a:spcPts val="0"/>
              </a:spcBef>
              <a:spcAft>
                <a:spcPts val="0"/>
              </a:spcAft>
              <a:buClr>
                <a:srgbClr val="B5A788"/>
              </a:buClr>
              <a:buSzPts val="1200"/>
              <a:buFont typeface="Arial"/>
              <a:buNone/>
              <a:defRPr sz="1200" b="0" i="0" u="none">
                <a:solidFill>
                  <a:srgbClr val="B5A788"/>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593664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A6C2-61F1-D737-2A74-59387B97FE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569FAE-EE6F-BDBE-7886-F5F97B73D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55AE67-9764-8359-9834-B7E3316D0434}"/>
              </a:ext>
            </a:extLst>
          </p:cNvPr>
          <p:cNvSpPr>
            <a:spLocks noGrp="1"/>
          </p:cNvSpPr>
          <p:nvPr>
            <p:ph type="dt" sz="half" idx="10"/>
          </p:nvPr>
        </p:nvSpPr>
        <p:spPr/>
        <p:txBody>
          <a:bodyPr/>
          <a:lstStyle/>
          <a:p>
            <a:fld id="{57D9B27F-6E36-4FA0-A7C3-F525722DDFA3}" type="datetimeFigureOut">
              <a:rPr lang="en-IN" smtClean="0"/>
              <a:t>01-02-2025</a:t>
            </a:fld>
            <a:endParaRPr lang="en-IN"/>
          </a:p>
        </p:txBody>
      </p:sp>
      <p:sp>
        <p:nvSpPr>
          <p:cNvPr id="5" name="Footer Placeholder 4">
            <a:extLst>
              <a:ext uri="{FF2B5EF4-FFF2-40B4-BE49-F238E27FC236}">
                <a16:creationId xmlns:a16="http://schemas.microsoft.com/office/drawing/2014/main" id="{F8FB9937-DF34-6273-08D0-6866CDBF08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9CC90B-C050-807D-4E4E-9E9DF7DB90B0}"/>
              </a:ext>
            </a:extLst>
          </p:cNvPr>
          <p:cNvSpPr>
            <a:spLocks noGrp="1"/>
          </p:cNvSpPr>
          <p:nvPr>
            <p:ph type="sldNum" sz="quarter" idx="12"/>
          </p:nvPr>
        </p:nvSpPr>
        <p:spPr/>
        <p:txBody>
          <a:bodyPr/>
          <a:lstStyle/>
          <a:p>
            <a:fld id="{547B4C1D-8132-45EC-BA6B-89FBBFF9324F}" type="slidenum">
              <a:rPr lang="en-IN" smtClean="0"/>
              <a:t>‹#›</a:t>
            </a:fld>
            <a:endParaRPr lang="en-IN"/>
          </a:p>
        </p:txBody>
      </p:sp>
    </p:spTree>
    <p:extLst>
      <p:ext uri="{BB962C8B-B14F-4D97-AF65-F5344CB8AC3E}">
        <p14:creationId xmlns:p14="http://schemas.microsoft.com/office/powerpoint/2010/main" val="274641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963084" y="4406902"/>
            <a:ext cx="10363200" cy="1362076"/>
          </a:xfrm>
          <a:prstGeom prst="rect">
            <a:avLst/>
          </a:prstGeom>
          <a:noFill/>
          <a:ln>
            <a:noFill/>
          </a:ln>
        </p:spPr>
        <p:txBody>
          <a:bodyPr spcFirstLastPara="1" wrap="square" lIns="81025" tIns="40500" rIns="81025" bIns="40500" anchor="t" anchorCtr="0">
            <a:normAutofit/>
          </a:bodyPr>
          <a:lstStyle>
            <a:lvl1pPr lvl="0" algn="l">
              <a:spcBef>
                <a:spcPts val="0"/>
              </a:spcBef>
              <a:spcAft>
                <a:spcPts val="0"/>
              </a:spcAft>
              <a:buClr>
                <a:schemeClr val="dk1"/>
              </a:buClr>
              <a:buSzPts val="4200"/>
              <a:buFont typeface="Calibri"/>
              <a:buNone/>
              <a:defRPr sz="4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963084" y="2906713"/>
            <a:ext cx="10363200" cy="1500187"/>
          </a:xfrm>
          <a:prstGeom prst="rect">
            <a:avLst/>
          </a:prstGeom>
          <a:noFill/>
          <a:ln>
            <a:noFill/>
          </a:ln>
        </p:spPr>
        <p:txBody>
          <a:bodyPr spcFirstLastPara="1" wrap="square" lIns="81025" tIns="40500" rIns="81025" bIns="40500" anchor="b" anchorCtr="0">
            <a:normAutofit/>
          </a:bodyPr>
          <a:lstStyle>
            <a:lvl1pPr marL="457200" lvl="0" indent="-228600" algn="l">
              <a:spcBef>
                <a:spcPts val="432"/>
              </a:spcBef>
              <a:spcAft>
                <a:spcPts val="0"/>
              </a:spcAft>
              <a:buClr>
                <a:srgbClr val="888888"/>
              </a:buClr>
              <a:buSzPts val="2160"/>
              <a:buNone/>
              <a:defRPr sz="2160">
                <a:solidFill>
                  <a:srgbClr val="888888"/>
                </a:solidFill>
              </a:defRPr>
            </a:lvl1pPr>
            <a:lvl2pPr marL="914400" lvl="1" indent="-228600" algn="l">
              <a:spcBef>
                <a:spcPts val="384"/>
              </a:spcBef>
              <a:spcAft>
                <a:spcPts val="0"/>
              </a:spcAft>
              <a:buClr>
                <a:srgbClr val="888888"/>
              </a:buClr>
              <a:buSzPts val="1920"/>
              <a:buNone/>
              <a:defRPr sz="1920">
                <a:solidFill>
                  <a:srgbClr val="888888"/>
                </a:solidFill>
              </a:defRPr>
            </a:lvl2pPr>
            <a:lvl3pPr marL="1371600" lvl="2" indent="-228600" algn="l">
              <a:spcBef>
                <a:spcPts val="336"/>
              </a:spcBef>
              <a:spcAft>
                <a:spcPts val="0"/>
              </a:spcAft>
              <a:buClr>
                <a:srgbClr val="888888"/>
              </a:buClr>
              <a:buSzPts val="1680"/>
              <a:buNone/>
              <a:defRPr sz="1679">
                <a:solidFill>
                  <a:srgbClr val="888888"/>
                </a:solidFill>
              </a:defRPr>
            </a:lvl3pPr>
            <a:lvl4pPr marL="1828800" lvl="3" indent="-228600" algn="l">
              <a:spcBef>
                <a:spcPts val="288"/>
              </a:spcBef>
              <a:spcAft>
                <a:spcPts val="0"/>
              </a:spcAft>
              <a:buClr>
                <a:srgbClr val="888888"/>
              </a:buClr>
              <a:buSzPts val="1440"/>
              <a:buNone/>
              <a:defRPr sz="1440">
                <a:solidFill>
                  <a:srgbClr val="888888"/>
                </a:solidFill>
              </a:defRPr>
            </a:lvl4pPr>
            <a:lvl5pPr marL="2286000" lvl="4" indent="-228600" algn="l">
              <a:spcBef>
                <a:spcPts val="288"/>
              </a:spcBef>
              <a:spcAft>
                <a:spcPts val="0"/>
              </a:spcAft>
              <a:buClr>
                <a:srgbClr val="888888"/>
              </a:buClr>
              <a:buSzPts val="1440"/>
              <a:buNone/>
              <a:defRPr sz="1440">
                <a:solidFill>
                  <a:srgbClr val="888888"/>
                </a:solidFill>
              </a:defRPr>
            </a:lvl5pPr>
            <a:lvl6pPr marL="2743200" lvl="5" indent="-228600" algn="l">
              <a:spcBef>
                <a:spcPts val="288"/>
              </a:spcBef>
              <a:spcAft>
                <a:spcPts val="0"/>
              </a:spcAft>
              <a:buClr>
                <a:srgbClr val="888888"/>
              </a:buClr>
              <a:buSzPts val="1440"/>
              <a:buNone/>
              <a:defRPr sz="1440">
                <a:solidFill>
                  <a:srgbClr val="888888"/>
                </a:solidFill>
              </a:defRPr>
            </a:lvl6pPr>
            <a:lvl7pPr marL="3200400" lvl="6" indent="-228600" algn="l">
              <a:spcBef>
                <a:spcPts val="288"/>
              </a:spcBef>
              <a:spcAft>
                <a:spcPts val="0"/>
              </a:spcAft>
              <a:buClr>
                <a:srgbClr val="888888"/>
              </a:buClr>
              <a:buSzPts val="1440"/>
              <a:buNone/>
              <a:defRPr sz="1440">
                <a:solidFill>
                  <a:srgbClr val="888888"/>
                </a:solidFill>
              </a:defRPr>
            </a:lvl7pPr>
            <a:lvl8pPr marL="3657600" lvl="7" indent="-228600" algn="l">
              <a:spcBef>
                <a:spcPts val="288"/>
              </a:spcBef>
              <a:spcAft>
                <a:spcPts val="0"/>
              </a:spcAft>
              <a:buClr>
                <a:srgbClr val="888888"/>
              </a:buClr>
              <a:buSzPts val="1440"/>
              <a:buNone/>
              <a:defRPr sz="1440">
                <a:solidFill>
                  <a:srgbClr val="888888"/>
                </a:solidFill>
              </a:defRPr>
            </a:lvl8pPr>
            <a:lvl9pPr marL="4114800" lvl="8" indent="-228600" algn="l">
              <a:spcBef>
                <a:spcPts val="288"/>
              </a:spcBef>
              <a:spcAft>
                <a:spcPts val="0"/>
              </a:spcAft>
              <a:buClr>
                <a:srgbClr val="888888"/>
              </a:buClr>
              <a:buSzPts val="1440"/>
              <a:buNone/>
              <a:defRPr sz="1440">
                <a:solidFill>
                  <a:srgbClr val="888888"/>
                </a:solidFill>
              </a:defRPr>
            </a:lvl9pPr>
          </a:lstStyle>
          <a:p>
            <a:endParaRPr/>
          </a:p>
        </p:txBody>
      </p:sp>
      <p:sp>
        <p:nvSpPr>
          <p:cNvPr id="26" name="Google Shape;26;p7"/>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7"/>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7"/>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4090008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09600" y="274638"/>
            <a:ext cx="10972800" cy="1143000"/>
          </a:xfrm>
          <a:prstGeom prst="rect">
            <a:avLst/>
          </a:prstGeom>
          <a:noFill/>
          <a:ln>
            <a:noFill/>
          </a:ln>
        </p:spPr>
        <p:txBody>
          <a:bodyPr spcFirstLastPara="1" wrap="square" lIns="81025" tIns="40500" rIns="81025" bIns="405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609600" y="1600203"/>
            <a:ext cx="5384800" cy="4525963"/>
          </a:xfrm>
          <a:prstGeom prst="rect">
            <a:avLst/>
          </a:prstGeom>
          <a:noFill/>
          <a:ln>
            <a:noFill/>
          </a:ln>
        </p:spPr>
        <p:txBody>
          <a:bodyPr spcFirstLastPara="1" wrap="square" lIns="81025" tIns="40500" rIns="81025" bIns="40500" anchor="t" anchorCtr="0">
            <a:normAutofit/>
          </a:bodyPr>
          <a:lstStyle>
            <a:lvl1pPr marL="457200" lvl="0" indent="-419100" algn="l">
              <a:spcBef>
                <a:spcPts val="600"/>
              </a:spcBef>
              <a:spcAft>
                <a:spcPts val="0"/>
              </a:spcAft>
              <a:buClr>
                <a:schemeClr val="dk1"/>
              </a:buClr>
              <a:buSzPts val="3000"/>
              <a:buChar char="•"/>
              <a:defRPr sz="3000"/>
            </a:lvl1pPr>
            <a:lvl2pPr marL="914400" lvl="1" indent="-388619" algn="l">
              <a:spcBef>
                <a:spcPts val="504"/>
              </a:spcBef>
              <a:spcAft>
                <a:spcPts val="0"/>
              </a:spcAft>
              <a:buClr>
                <a:schemeClr val="dk1"/>
              </a:buClr>
              <a:buSzPts val="2520"/>
              <a:buChar char="–"/>
              <a:defRPr sz="2520"/>
            </a:lvl2pPr>
            <a:lvl3pPr marL="1371600" lvl="2" indent="-365760" algn="l">
              <a:spcBef>
                <a:spcPts val="432"/>
              </a:spcBef>
              <a:spcAft>
                <a:spcPts val="0"/>
              </a:spcAft>
              <a:buClr>
                <a:schemeClr val="dk1"/>
              </a:buClr>
              <a:buSzPts val="2160"/>
              <a:buChar char="•"/>
              <a:defRPr sz="2160"/>
            </a:lvl3pPr>
            <a:lvl4pPr marL="1828800" lvl="3" indent="-350519" algn="l">
              <a:spcBef>
                <a:spcPts val="384"/>
              </a:spcBef>
              <a:spcAft>
                <a:spcPts val="0"/>
              </a:spcAft>
              <a:buClr>
                <a:schemeClr val="dk1"/>
              </a:buClr>
              <a:buSzPts val="1920"/>
              <a:buChar char="–"/>
              <a:defRPr sz="1920"/>
            </a:lvl4pPr>
            <a:lvl5pPr marL="2286000" lvl="4" indent="-350520" algn="l">
              <a:spcBef>
                <a:spcPts val="384"/>
              </a:spcBef>
              <a:spcAft>
                <a:spcPts val="0"/>
              </a:spcAft>
              <a:buClr>
                <a:schemeClr val="dk1"/>
              </a:buClr>
              <a:buSzPts val="1920"/>
              <a:buChar char="»"/>
              <a:defRPr sz="1920"/>
            </a:lvl5pPr>
            <a:lvl6pPr marL="2743200" lvl="5" indent="-350520" algn="l">
              <a:spcBef>
                <a:spcPts val="384"/>
              </a:spcBef>
              <a:spcAft>
                <a:spcPts val="0"/>
              </a:spcAft>
              <a:buClr>
                <a:schemeClr val="dk1"/>
              </a:buClr>
              <a:buSzPts val="1920"/>
              <a:buChar char="•"/>
              <a:defRPr sz="1920"/>
            </a:lvl6pPr>
            <a:lvl7pPr marL="3200400" lvl="6" indent="-350520" algn="l">
              <a:spcBef>
                <a:spcPts val="384"/>
              </a:spcBef>
              <a:spcAft>
                <a:spcPts val="0"/>
              </a:spcAft>
              <a:buClr>
                <a:schemeClr val="dk1"/>
              </a:buClr>
              <a:buSzPts val="1920"/>
              <a:buChar char="•"/>
              <a:defRPr sz="1920"/>
            </a:lvl7pPr>
            <a:lvl8pPr marL="3657600" lvl="7" indent="-350520" algn="l">
              <a:spcBef>
                <a:spcPts val="384"/>
              </a:spcBef>
              <a:spcAft>
                <a:spcPts val="0"/>
              </a:spcAft>
              <a:buClr>
                <a:schemeClr val="dk1"/>
              </a:buClr>
              <a:buSzPts val="1920"/>
              <a:buChar char="•"/>
              <a:defRPr sz="1920"/>
            </a:lvl8pPr>
            <a:lvl9pPr marL="4114800" lvl="8" indent="-350520" algn="l">
              <a:spcBef>
                <a:spcPts val="384"/>
              </a:spcBef>
              <a:spcAft>
                <a:spcPts val="0"/>
              </a:spcAft>
              <a:buClr>
                <a:schemeClr val="dk1"/>
              </a:buClr>
              <a:buSzPts val="1920"/>
              <a:buChar char="•"/>
              <a:defRPr sz="1920"/>
            </a:lvl9pPr>
          </a:lstStyle>
          <a:p>
            <a:endParaRPr/>
          </a:p>
        </p:txBody>
      </p:sp>
      <p:sp>
        <p:nvSpPr>
          <p:cNvPr id="32" name="Google Shape;32;p8"/>
          <p:cNvSpPr txBox="1">
            <a:spLocks noGrp="1"/>
          </p:cNvSpPr>
          <p:nvPr>
            <p:ph type="body" idx="2"/>
          </p:nvPr>
        </p:nvSpPr>
        <p:spPr>
          <a:xfrm>
            <a:off x="6197600" y="1600203"/>
            <a:ext cx="5384800" cy="4525963"/>
          </a:xfrm>
          <a:prstGeom prst="rect">
            <a:avLst/>
          </a:prstGeom>
          <a:noFill/>
          <a:ln>
            <a:noFill/>
          </a:ln>
        </p:spPr>
        <p:txBody>
          <a:bodyPr spcFirstLastPara="1" wrap="square" lIns="81025" tIns="40500" rIns="81025" bIns="40500" anchor="t" anchorCtr="0">
            <a:normAutofit/>
          </a:bodyPr>
          <a:lstStyle>
            <a:lvl1pPr marL="457200" lvl="0" indent="-419100" algn="l">
              <a:spcBef>
                <a:spcPts val="600"/>
              </a:spcBef>
              <a:spcAft>
                <a:spcPts val="0"/>
              </a:spcAft>
              <a:buClr>
                <a:schemeClr val="dk1"/>
              </a:buClr>
              <a:buSzPts val="3000"/>
              <a:buChar char="•"/>
              <a:defRPr sz="3000"/>
            </a:lvl1pPr>
            <a:lvl2pPr marL="914400" lvl="1" indent="-388619" algn="l">
              <a:spcBef>
                <a:spcPts val="504"/>
              </a:spcBef>
              <a:spcAft>
                <a:spcPts val="0"/>
              </a:spcAft>
              <a:buClr>
                <a:schemeClr val="dk1"/>
              </a:buClr>
              <a:buSzPts val="2520"/>
              <a:buChar char="–"/>
              <a:defRPr sz="2520"/>
            </a:lvl2pPr>
            <a:lvl3pPr marL="1371600" lvl="2" indent="-365760" algn="l">
              <a:spcBef>
                <a:spcPts val="432"/>
              </a:spcBef>
              <a:spcAft>
                <a:spcPts val="0"/>
              </a:spcAft>
              <a:buClr>
                <a:schemeClr val="dk1"/>
              </a:buClr>
              <a:buSzPts val="2160"/>
              <a:buChar char="•"/>
              <a:defRPr sz="2160"/>
            </a:lvl3pPr>
            <a:lvl4pPr marL="1828800" lvl="3" indent="-350519" algn="l">
              <a:spcBef>
                <a:spcPts val="384"/>
              </a:spcBef>
              <a:spcAft>
                <a:spcPts val="0"/>
              </a:spcAft>
              <a:buClr>
                <a:schemeClr val="dk1"/>
              </a:buClr>
              <a:buSzPts val="1920"/>
              <a:buChar char="–"/>
              <a:defRPr sz="1920"/>
            </a:lvl4pPr>
            <a:lvl5pPr marL="2286000" lvl="4" indent="-350520" algn="l">
              <a:spcBef>
                <a:spcPts val="384"/>
              </a:spcBef>
              <a:spcAft>
                <a:spcPts val="0"/>
              </a:spcAft>
              <a:buClr>
                <a:schemeClr val="dk1"/>
              </a:buClr>
              <a:buSzPts val="1920"/>
              <a:buChar char="»"/>
              <a:defRPr sz="1920"/>
            </a:lvl5pPr>
            <a:lvl6pPr marL="2743200" lvl="5" indent="-350520" algn="l">
              <a:spcBef>
                <a:spcPts val="384"/>
              </a:spcBef>
              <a:spcAft>
                <a:spcPts val="0"/>
              </a:spcAft>
              <a:buClr>
                <a:schemeClr val="dk1"/>
              </a:buClr>
              <a:buSzPts val="1920"/>
              <a:buChar char="•"/>
              <a:defRPr sz="1920"/>
            </a:lvl6pPr>
            <a:lvl7pPr marL="3200400" lvl="6" indent="-350520" algn="l">
              <a:spcBef>
                <a:spcPts val="384"/>
              </a:spcBef>
              <a:spcAft>
                <a:spcPts val="0"/>
              </a:spcAft>
              <a:buClr>
                <a:schemeClr val="dk1"/>
              </a:buClr>
              <a:buSzPts val="1920"/>
              <a:buChar char="•"/>
              <a:defRPr sz="1920"/>
            </a:lvl7pPr>
            <a:lvl8pPr marL="3657600" lvl="7" indent="-350520" algn="l">
              <a:spcBef>
                <a:spcPts val="384"/>
              </a:spcBef>
              <a:spcAft>
                <a:spcPts val="0"/>
              </a:spcAft>
              <a:buClr>
                <a:schemeClr val="dk1"/>
              </a:buClr>
              <a:buSzPts val="1920"/>
              <a:buChar char="•"/>
              <a:defRPr sz="1920"/>
            </a:lvl8pPr>
            <a:lvl9pPr marL="4114800" lvl="8" indent="-350520" algn="l">
              <a:spcBef>
                <a:spcPts val="384"/>
              </a:spcBef>
              <a:spcAft>
                <a:spcPts val="0"/>
              </a:spcAft>
              <a:buClr>
                <a:schemeClr val="dk1"/>
              </a:buClr>
              <a:buSzPts val="1920"/>
              <a:buChar char="•"/>
              <a:defRPr sz="1920"/>
            </a:lvl9pPr>
          </a:lstStyle>
          <a:p>
            <a:endParaRPr/>
          </a:p>
        </p:txBody>
      </p:sp>
      <p:sp>
        <p:nvSpPr>
          <p:cNvPr id="33" name="Google Shape;33;p8"/>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8"/>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200031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609600" y="274638"/>
            <a:ext cx="10972800" cy="1143000"/>
          </a:xfrm>
          <a:prstGeom prst="rect">
            <a:avLst/>
          </a:prstGeom>
          <a:noFill/>
          <a:ln>
            <a:noFill/>
          </a:ln>
        </p:spPr>
        <p:txBody>
          <a:bodyPr spcFirstLastPara="1" wrap="square" lIns="81025" tIns="40500" rIns="81025" bIns="40500" anchor="ctr" anchorCtr="0">
            <a:normAutofit/>
          </a:bodyPr>
          <a:lstStyle>
            <a:lvl1pPr lvl="0" algn="ctr">
              <a:spcBef>
                <a:spcPts val="0"/>
              </a:spcBef>
              <a:spcAft>
                <a:spcPts val="0"/>
              </a:spcAft>
              <a:buClr>
                <a:schemeClr val="dk1"/>
              </a:buClr>
              <a:buSzPts val="468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609600" y="1535114"/>
            <a:ext cx="5386917" cy="639762"/>
          </a:xfrm>
          <a:prstGeom prst="rect">
            <a:avLst/>
          </a:prstGeom>
          <a:noFill/>
          <a:ln>
            <a:noFill/>
          </a:ln>
        </p:spPr>
        <p:txBody>
          <a:bodyPr spcFirstLastPara="1" wrap="square" lIns="81025" tIns="40500" rIns="81025" bIns="40500" anchor="b" anchorCtr="0">
            <a:normAutofit/>
          </a:bodyPr>
          <a:lstStyle>
            <a:lvl1pPr marL="457200" lvl="0" indent="-228600" algn="l">
              <a:spcBef>
                <a:spcPts val="504"/>
              </a:spcBef>
              <a:spcAft>
                <a:spcPts val="0"/>
              </a:spcAft>
              <a:buClr>
                <a:schemeClr val="dk1"/>
              </a:buClr>
              <a:buSzPts val="2520"/>
              <a:buNone/>
              <a:defRPr sz="2520" b="1"/>
            </a:lvl1pPr>
            <a:lvl2pPr marL="914400" lvl="1" indent="-228600" algn="l">
              <a:spcBef>
                <a:spcPts val="432"/>
              </a:spcBef>
              <a:spcAft>
                <a:spcPts val="0"/>
              </a:spcAft>
              <a:buClr>
                <a:schemeClr val="dk1"/>
              </a:buClr>
              <a:buSzPts val="2160"/>
              <a:buNone/>
              <a:defRPr sz="2160" b="1"/>
            </a:lvl2pPr>
            <a:lvl3pPr marL="1371600" lvl="2" indent="-228600" algn="l">
              <a:spcBef>
                <a:spcPts val="384"/>
              </a:spcBef>
              <a:spcAft>
                <a:spcPts val="0"/>
              </a:spcAft>
              <a:buClr>
                <a:schemeClr val="dk1"/>
              </a:buClr>
              <a:buSzPts val="1920"/>
              <a:buNone/>
              <a:defRPr sz="1920" b="1"/>
            </a:lvl3pPr>
            <a:lvl4pPr marL="1828800" lvl="3" indent="-228600" algn="l">
              <a:spcBef>
                <a:spcPts val="336"/>
              </a:spcBef>
              <a:spcAft>
                <a:spcPts val="0"/>
              </a:spcAft>
              <a:buClr>
                <a:schemeClr val="dk1"/>
              </a:buClr>
              <a:buSzPts val="1680"/>
              <a:buNone/>
              <a:defRPr sz="1679" b="1"/>
            </a:lvl4pPr>
            <a:lvl5pPr marL="2286000" lvl="4" indent="-228600" algn="l">
              <a:spcBef>
                <a:spcPts val="336"/>
              </a:spcBef>
              <a:spcAft>
                <a:spcPts val="0"/>
              </a:spcAft>
              <a:buClr>
                <a:schemeClr val="dk1"/>
              </a:buClr>
              <a:buSzPts val="1680"/>
              <a:buNone/>
              <a:defRPr sz="1679" b="1"/>
            </a:lvl5pPr>
            <a:lvl6pPr marL="2743200" lvl="5" indent="-228600" algn="l">
              <a:spcBef>
                <a:spcPts val="336"/>
              </a:spcBef>
              <a:spcAft>
                <a:spcPts val="0"/>
              </a:spcAft>
              <a:buClr>
                <a:schemeClr val="dk1"/>
              </a:buClr>
              <a:buSzPts val="1680"/>
              <a:buNone/>
              <a:defRPr sz="1679" b="1"/>
            </a:lvl6pPr>
            <a:lvl7pPr marL="3200400" lvl="6" indent="-228600" algn="l">
              <a:spcBef>
                <a:spcPts val="336"/>
              </a:spcBef>
              <a:spcAft>
                <a:spcPts val="0"/>
              </a:spcAft>
              <a:buClr>
                <a:schemeClr val="dk1"/>
              </a:buClr>
              <a:buSzPts val="1680"/>
              <a:buNone/>
              <a:defRPr sz="1679" b="1"/>
            </a:lvl7pPr>
            <a:lvl8pPr marL="3657600" lvl="7" indent="-228600" algn="l">
              <a:spcBef>
                <a:spcPts val="336"/>
              </a:spcBef>
              <a:spcAft>
                <a:spcPts val="0"/>
              </a:spcAft>
              <a:buClr>
                <a:schemeClr val="dk1"/>
              </a:buClr>
              <a:buSzPts val="1680"/>
              <a:buNone/>
              <a:defRPr sz="1679" b="1"/>
            </a:lvl8pPr>
            <a:lvl9pPr marL="4114800" lvl="8" indent="-228600" algn="l">
              <a:spcBef>
                <a:spcPts val="336"/>
              </a:spcBef>
              <a:spcAft>
                <a:spcPts val="0"/>
              </a:spcAft>
              <a:buClr>
                <a:schemeClr val="dk1"/>
              </a:buClr>
              <a:buSzPts val="1680"/>
              <a:buNone/>
              <a:defRPr sz="1679" b="1"/>
            </a:lvl9pPr>
          </a:lstStyle>
          <a:p>
            <a:endParaRPr/>
          </a:p>
        </p:txBody>
      </p:sp>
      <p:sp>
        <p:nvSpPr>
          <p:cNvPr id="39" name="Google Shape;39;p9"/>
          <p:cNvSpPr txBox="1">
            <a:spLocks noGrp="1"/>
          </p:cNvSpPr>
          <p:nvPr>
            <p:ph type="body" idx="2"/>
          </p:nvPr>
        </p:nvSpPr>
        <p:spPr>
          <a:xfrm>
            <a:off x="609600" y="2174875"/>
            <a:ext cx="5386917" cy="3951288"/>
          </a:xfrm>
          <a:prstGeom prst="rect">
            <a:avLst/>
          </a:prstGeom>
          <a:noFill/>
          <a:ln>
            <a:noFill/>
          </a:ln>
        </p:spPr>
        <p:txBody>
          <a:bodyPr spcFirstLastPara="1" wrap="square" lIns="81025" tIns="40500" rIns="81025" bIns="40500" anchor="t" anchorCtr="0">
            <a:normAutofit/>
          </a:bodyPr>
          <a:lstStyle>
            <a:lvl1pPr marL="457200" lvl="0" indent="-388620" algn="l">
              <a:spcBef>
                <a:spcPts val="504"/>
              </a:spcBef>
              <a:spcAft>
                <a:spcPts val="0"/>
              </a:spcAft>
              <a:buClr>
                <a:schemeClr val="dk1"/>
              </a:buClr>
              <a:buSzPts val="2520"/>
              <a:buChar char="•"/>
              <a:defRPr sz="2520"/>
            </a:lvl1pPr>
            <a:lvl2pPr marL="914400" lvl="1" indent="-365760" algn="l">
              <a:spcBef>
                <a:spcPts val="432"/>
              </a:spcBef>
              <a:spcAft>
                <a:spcPts val="0"/>
              </a:spcAft>
              <a:buClr>
                <a:schemeClr val="dk1"/>
              </a:buClr>
              <a:buSzPts val="2160"/>
              <a:buChar char="–"/>
              <a:defRPr sz="2160"/>
            </a:lvl2pPr>
            <a:lvl3pPr marL="1371600" lvl="2" indent="-350519" algn="l">
              <a:spcBef>
                <a:spcPts val="384"/>
              </a:spcBef>
              <a:spcAft>
                <a:spcPts val="0"/>
              </a:spcAft>
              <a:buClr>
                <a:schemeClr val="dk1"/>
              </a:buClr>
              <a:buSzPts val="1920"/>
              <a:buChar char="•"/>
              <a:defRPr sz="1920"/>
            </a:lvl3pPr>
            <a:lvl4pPr marL="1828800" lvl="3" indent="-335280" algn="l">
              <a:spcBef>
                <a:spcPts val="336"/>
              </a:spcBef>
              <a:spcAft>
                <a:spcPts val="0"/>
              </a:spcAft>
              <a:buClr>
                <a:schemeClr val="dk1"/>
              </a:buClr>
              <a:buSzPts val="1680"/>
              <a:buChar char="–"/>
              <a:defRPr sz="1679"/>
            </a:lvl4pPr>
            <a:lvl5pPr marL="2286000" lvl="4" indent="-335279" algn="l">
              <a:spcBef>
                <a:spcPts val="336"/>
              </a:spcBef>
              <a:spcAft>
                <a:spcPts val="0"/>
              </a:spcAft>
              <a:buClr>
                <a:schemeClr val="dk1"/>
              </a:buClr>
              <a:buSzPts val="1680"/>
              <a:buChar char="»"/>
              <a:defRPr sz="1679"/>
            </a:lvl5pPr>
            <a:lvl6pPr marL="2743200" lvl="5" indent="-335279" algn="l">
              <a:spcBef>
                <a:spcPts val="336"/>
              </a:spcBef>
              <a:spcAft>
                <a:spcPts val="0"/>
              </a:spcAft>
              <a:buClr>
                <a:schemeClr val="dk1"/>
              </a:buClr>
              <a:buSzPts val="1680"/>
              <a:buChar char="•"/>
              <a:defRPr sz="1679"/>
            </a:lvl6pPr>
            <a:lvl7pPr marL="3200400" lvl="6" indent="-335279" algn="l">
              <a:spcBef>
                <a:spcPts val="336"/>
              </a:spcBef>
              <a:spcAft>
                <a:spcPts val="0"/>
              </a:spcAft>
              <a:buClr>
                <a:schemeClr val="dk1"/>
              </a:buClr>
              <a:buSzPts val="1680"/>
              <a:buChar char="•"/>
              <a:defRPr sz="1679"/>
            </a:lvl7pPr>
            <a:lvl8pPr marL="3657600" lvl="7" indent="-335279" algn="l">
              <a:spcBef>
                <a:spcPts val="336"/>
              </a:spcBef>
              <a:spcAft>
                <a:spcPts val="0"/>
              </a:spcAft>
              <a:buClr>
                <a:schemeClr val="dk1"/>
              </a:buClr>
              <a:buSzPts val="1680"/>
              <a:buChar char="•"/>
              <a:defRPr sz="1679"/>
            </a:lvl8pPr>
            <a:lvl9pPr marL="4114800" lvl="8" indent="-335279" algn="l">
              <a:spcBef>
                <a:spcPts val="336"/>
              </a:spcBef>
              <a:spcAft>
                <a:spcPts val="0"/>
              </a:spcAft>
              <a:buClr>
                <a:schemeClr val="dk1"/>
              </a:buClr>
              <a:buSzPts val="1680"/>
              <a:buChar char="•"/>
              <a:defRPr sz="1679"/>
            </a:lvl9pPr>
          </a:lstStyle>
          <a:p>
            <a:endParaRPr/>
          </a:p>
        </p:txBody>
      </p:sp>
      <p:sp>
        <p:nvSpPr>
          <p:cNvPr id="40" name="Google Shape;40;p9"/>
          <p:cNvSpPr txBox="1">
            <a:spLocks noGrp="1"/>
          </p:cNvSpPr>
          <p:nvPr>
            <p:ph type="body" idx="3"/>
          </p:nvPr>
        </p:nvSpPr>
        <p:spPr>
          <a:xfrm>
            <a:off x="6193370" y="1535114"/>
            <a:ext cx="5389033" cy="639762"/>
          </a:xfrm>
          <a:prstGeom prst="rect">
            <a:avLst/>
          </a:prstGeom>
          <a:noFill/>
          <a:ln>
            <a:noFill/>
          </a:ln>
        </p:spPr>
        <p:txBody>
          <a:bodyPr spcFirstLastPara="1" wrap="square" lIns="81025" tIns="40500" rIns="81025" bIns="40500" anchor="b" anchorCtr="0">
            <a:normAutofit/>
          </a:bodyPr>
          <a:lstStyle>
            <a:lvl1pPr marL="457200" lvl="0" indent="-228600" algn="l">
              <a:spcBef>
                <a:spcPts val="504"/>
              </a:spcBef>
              <a:spcAft>
                <a:spcPts val="0"/>
              </a:spcAft>
              <a:buClr>
                <a:schemeClr val="dk1"/>
              </a:buClr>
              <a:buSzPts val="2520"/>
              <a:buNone/>
              <a:defRPr sz="2520" b="1"/>
            </a:lvl1pPr>
            <a:lvl2pPr marL="914400" lvl="1" indent="-228600" algn="l">
              <a:spcBef>
                <a:spcPts val="432"/>
              </a:spcBef>
              <a:spcAft>
                <a:spcPts val="0"/>
              </a:spcAft>
              <a:buClr>
                <a:schemeClr val="dk1"/>
              </a:buClr>
              <a:buSzPts val="2160"/>
              <a:buNone/>
              <a:defRPr sz="2160" b="1"/>
            </a:lvl2pPr>
            <a:lvl3pPr marL="1371600" lvl="2" indent="-228600" algn="l">
              <a:spcBef>
                <a:spcPts val="384"/>
              </a:spcBef>
              <a:spcAft>
                <a:spcPts val="0"/>
              </a:spcAft>
              <a:buClr>
                <a:schemeClr val="dk1"/>
              </a:buClr>
              <a:buSzPts val="1920"/>
              <a:buNone/>
              <a:defRPr sz="1920" b="1"/>
            </a:lvl3pPr>
            <a:lvl4pPr marL="1828800" lvl="3" indent="-228600" algn="l">
              <a:spcBef>
                <a:spcPts val="336"/>
              </a:spcBef>
              <a:spcAft>
                <a:spcPts val="0"/>
              </a:spcAft>
              <a:buClr>
                <a:schemeClr val="dk1"/>
              </a:buClr>
              <a:buSzPts val="1680"/>
              <a:buNone/>
              <a:defRPr sz="1679" b="1"/>
            </a:lvl4pPr>
            <a:lvl5pPr marL="2286000" lvl="4" indent="-228600" algn="l">
              <a:spcBef>
                <a:spcPts val="336"/>
              </a:spcBef>
              <a:spcAft>
                <a:spcPts val="0"/>
              </a:spcAft>
              <a:buClr>
                <a:schemeClr val="dk1"/>
              </a:buClr>
              <a:buSzPts val="1680"/>
              <a:buNone/>
              <a:defRPr sz="1679" b="1"/>
            </a:lvl5pPr>
            <a:lvl6pPr marL="2743200" lvl="5" indent="-228600" algn="l">
              <a:spcBef>
                <a:spcPts val="336"/>
              </a:spcBef>
              <a:spcAft>
                <a:spcPts val="0"/>
              </a:spcAft>
              <a:buClr>
                <a:schemeClr val="dk1"/>
              </a:buClr>
              <a:buSzPts val="1680"/>
              <a:buNone/>
              <a:defRPr sz="1679" b="1"/>
            </a:lvl6pPr>
            <a:lvl7pPr marL="3200400" lvl="6" indent="-228600" algn="l">
              <a:spcBef>
                <a:spcPts val="336"/>
              </a:spcBef>
              <a:spcAft>
                <a:spcPts val="0"/>
              </a:spcAft>
              <a:buClr>
                <a:schemeClr val="dk1"/>
              </a:buClr>
              <a:buSzPts val="1680"/>
              <a:buNone/>
              <a:defRPr sz="1679" b="1"/>
            </a:lvl7pPr>
            <a:lvl8pPr marL="3657600" lvl="7" indent="-228600" algn="l">
              <a:spcBef>
                <a:spcPts val="336"/>
              </a:spcBef>
              <a:spcAft>
                <a:spcPts val="0"/>
              </a:spcAft>
              <a:buClr>
                <a:schemeClr val="dk1"/>
              </a:buClr>
              <a:buSzPts val="1680"/>
              <a:buNone/>
              <a:defRPr sz="1679" b="1"/>
            </a:lvl8pPr>
            <a:lvl9pPr marL="4114800" lvl="8" indent="-228600" algn="l">
              <a:spcBef>
                <a:spcPts val="336"/>
              </a:spcBef>
              <a:spcAft>
                <a:spcPts val="0"/>
              </a:spcAft>
              <a:buClr>
                <a:schemeClr val="dk1"/>
              </a:buClr>
              <a:buSzPts val="1680"/>
              <a:buNone/>
              <a:defRPr sz="1679" b="1"/>
            </a:lvl9pPr>
          </a:lstStyle>
          <a:p>
            <a:endParaRPr/>
          </a:p>
        </p:txBody>
      </p:sp>
      <p:sp>
        <p:nvSpPr>
          <p:cNvPr id="41" name="Google Shape;41;p9"/>
          <p:cNvSpPr txBox="1">
            <a:spLocks noGrp="1"/>
          </p:cNvSpPr>
          <p:nvPr>
            <p:ph type="body" idx="4"/>
          </p:nvPr>
        </p:nvSpPr>
        <p:spPr>
          <a:xfrm>
            <a:off x="6193370" y="2174875"/>
            <a:ext cx="5389033" cy="3951288"/>
          </a:xfrm>
          <a:prstGeom prst="rect">
            <a:avLst/>
          </a:prstGeom>
          <a:noFill/>
          <a:ln>
            <a:noFill/>
          </a:ln>
        </p:spPr>
        <p:txBody>
          <a:bodyPr spcFirstLastPara="1" wrap="square" lIns="81025" tIns="40500" rIns="81025" bIns="40500" anchor="t" anchorCtr="0">
            <a:normAutofit/>
          </a:bodyPr>
          <a:lstStyle>
            <a:lvl1pPr marL="457200" lvl="0" indent="-388620" algn="l">
              <a:spcBef>
                <a:spcPts val="504"/>
              </a:spcBef>
              <a:spcAft>
                <a:spcPts val="0"/>
              </a:spcAft>
              <a:buClr>
                <a:schemeClr val="dk1"/>
              </a:buClr>
              <a:buSzPts val="2520"/>
              <a:buChar char="•"/>
              <a:defRPr sz="2520"/>
            </a:lvl1pPr>
            <a:lvl2pPr marL="914400" lvl="1" indent="-365760" algn="l">
              <a:spcBef>
                <a:spcPts val="432"/>
              </a:spcBef>
              <a:spcAft>
                <a:spcPts val="0"/>
              </a:spcAft>
              <a:buClr>
                <a:schemeClr val="dk1"/>
              </a:buClr>
              <a:buSzPts val="2160"/>
              <a:buChar char="–"/>
              <a:defRPr sz="2160"/>
            </a:lvl2pPr>
            <a:lvl3pPr marL="1371600" lvl="2" indent="-350519" algn="l">
              <a:spcBef>
                <a:spcPts val="384"/>
              </a:spcBef>
              <a:spcAft>
                <a:spcPts val="0"/>
              </a:spcAft>
              <a:buClr>
                <a:schemeClr val="dk1"/>
              </a:buClr>
              <a:buSzPts val="1920"/>
              <a:buChar char="•"/>
              <a:defRPr sz="1920"/>
            </a:lvl3pPr>
            <a:lvl4pPr marL="1828800" lvl="3" indent="-335280" algn="l">
              <a:spcBef>
                <a:spcPts val="336"/>
              </a:spcBef>
              <a:spcAft>
                <a:spcPts val="0"/>
              </a:spcAft>
              <a:buClr>
                <a:schemeClr val="dk1"/>
              </a:buClr>
              <a:buSzPts val="1680"/>
              <a:buChar char="–"/>
              <a:defRPr sz="1679"/>
            </a:lvl4pPr>
            <a:lvl5pPr marL="2286000" lvl="4" indent="-335279" algn="l">
              <a:spcBef>
                <a:spcPts val="336"/>
              </a:spcBef>
              <a:spcAft>
                <a:spcPts val="0"/>
              </a:spcAft>
              <a:buClr>
                <a:schemeClr val="dk1"/>
              </a:buClr>
              <a:buSzPts val="1680"/>
              <a:buChar char="»"/>
              <a:defRPr sz="1679"/>
            </a:lvl5pPr>
            <a:lvl6pPr marL="2743200" lvl="5" indent="-335279" algn="l">
              <a:spcBef>
                <a:spcPts val="336"/>
              </a:spcBef>
              <a:spcAft>
                <a:spcPts val="0"/>
              </a:spcAft>
              <a:buClr>
                <a:schemeClr val="dk1"/>
              </a:buClr>
              <a:buSzPts val="1680"/>
              <a:buChar char="•"/>
              <a:defRPr sz="1679"/>
            </a:lvl6pPr>
            <a:lvl7pPr marL="3200400" lvl="6" indent="-335279" algn="l">
              <a:spcBef>
                <a:spcPts val="336"/>
              </a:spcBef>
              <a:spcAft>
                <a:spcPts val="0"/>
              </a:spcAft>
              <a:buClr>
                <a:schemeClr val="dk1"/>
              </a:buClr>
              <a:buSzPts val="1680"/>
              <a:buChar char="•"/>
              <a:defRPr sz="1679"/>
            </a:lvl7pPr>
            <a:lvl8pPr marL="3657600" lvl="7" indent="-335279" algn="l">
              <a:spcBef>
                <a:spcPts val="336"/>
              </a:spcBef>
              <a:spcAft>
                <a:spcPts val="0"/>
              </a:spcAft>
              <a:buClr>
                <a:schemeClr val="dk1"/>
              </a:buClr>
              <a:buSzPts val="1680"/>
              <a:buChar char="•"/>
              <a:defRPr sz="1679"/>
            </a:lvl8pPr>
            <a:lvl9pPr marL="4114800" lvl="8" indent="-335279" algn="l">
              <a:spcBef>
                <a:spcPts val="336"/>
              </a:spcBef>
              <a:spcAft>
                <a:spcPts val="0"/>
              </a:spcAft>
              <a:buClr>
                <a:schemeClr val="dk1"/>
              </a:buClr>
              <a:buSzPts val="1680"/>
              <a:buChar char="•"/>
              <a:defRPr sz="1679"/>
            </a:lvl9pPr>
          </a:lstStyle>
          <a:p>
            <a:endParaRPr/>
          </a:p>
        </p:txBody>
      </p:sp>
      <p:sp>
        <p:nvSpPr>
          <p:cNvPr id="42" name="Google Shape;42;p9"/>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9"/>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9"/>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394949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11"/>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11"/>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9868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609602" y="273051"/>
            <a:ext cx="4011084" cy="1162050"/>
          </a:xfrm>
          <a:prstGeom prst="rect">
            <a:avLst/>
          </a:prstGeom>
          <a:noFill/>
          <a:ln>
            <a:noFill/>
          </a:ln>
        </p:spPr>
        <p:txBody>
          <a:bodyPr spcFirstLastPara="1" wrap="square" lIns="81025" tIns="40500" rIns="81025" bIns="40500" anchor="b" anchorCtr="0">
            <a:normAutofit/>
          </a:bodyPr>
          <a:lstStyle>
            <a:lvl1pPr lvl="0" algn="l">
              <a:spcBef>
                <a:spcPts val="0"/>
              </a:spcBef>
              <a:spcAft>
                <a:spcPts val="0"/>
              </a:spcAft>
              <a:buClr>
                <a:schemeClr val="dk1"/>
              </a:buClr>
              <a:buSzPts val="2160"/>
              <a:buFont typeface="Calibri"/>
              <a:buNone/>
              <a:defRPr sz="216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4766736" y="273054"/>
            <a:ext cx="6815667" cy="5853113"/>
          </a:xfrm>
          <a:prstGeom prst="rect">
            <a:avLst/>
          </a:prstGeom>
          <a:noFill/>
          <a:ln>
            <a:noFill/>
          </a:ln>
        </p:spPr>
        <p:txBody>
          <a:bodyPr spcFirstLastPara="1" wrap="square" lIns="81025" tIns="40500" rIns="81025" bIns="40500" anchor="t" anchorCtr="0">
            <a:normAutofit/>
          </a:bodyPr>
          <a:lstStyle>
            <a:lvl1pPr marL="457200" lvl="0" indent="-441960" algn="l">
              <a:spcBef>
                <a:spcPts val="672"/>
              </a:spcBef>
              <a:spcAft>
                <a:spcPts val="0"/>
              </a:spcAft>
              <a:buClr>
                <a:schemeClr val="dk1"/>
              </a:buClr>
              <a:buSzPts val="3360"/>
              <a:buChar char="•"/>
              <a:defRPr sz="3359"/>
            </a:lvl1pPr>
            <a:lvl2pPr marL="914400" lvl="1" indent="-419100" algn="l">
              <a:spcBef>
                <a:spcPts val="600"/>
              </a:spcBef>
              <a:spcAft>
                <a:spcPts val="0"/>
              </a:spcAft>
              <a:buClr>
                <a:schemeClr val="dk1"/>
              </a:buClr>
              <a:buSzPts val="3000"/>
              <a:buChar char="–"/>
              <a:defRPr sz="3000"/>
            </a:lvl2pPr>
            <a:lvl3pPr marL="1371600" lvl="2" indent="-388619" algn="l">
              <a:spcBef>
                <a:spcPts val="504"/>
              </a:spcBef>
              <a:spcAft>
                <a:spcPts val="0"/>
              </a:spcAft>
              <a:buClr>
                <a:schemeClr val="dk1"/>
              </a:buClr>
              <a:buSzPts val="2520"/>
              <a:buChar char="•"/>
              <a:defRPr sz="2520"/>
            </a:lvl3pPr>
            <a:lvl4pPr marL="1828800" lvl="3" indent="-365760" algn="l">
              <a:spcBef>
                <a:spcPts val="432"/>
              </a:spcBef>
              <a:spcAft>
                <a:spcPts val="0"/>
              </a:spcAft>
              <a:buClr>
                <a:schemeClr val="dk1"/>
              </a:buClr>
              <a:buSzPts val="2160"/>
              <a:buChar char="–"/>
              <a:defRPr sz="2160"/>
            </a:lvl4pPr>
            <a:lvl5pPr marL="2286000" lvl="4" indent="-365760" algn="l">
              <a:spcBef>
                <a:spcPts val="432"/>
              </a:spcBef>
              <a:spcAft>
                <a:spcPts val="0"/>
              </a:spcAft>
              <a:buClr>
                <a:schemeClr val="dk1"/>
              </a:buClr>
              <a:buSzPts val="2160"/>
              <a:buChar char="»"/>
              <a:defRPr sz="2160"/>
            </a:lvl5pPr>
            <a:lvl6pPr marL="2743200" lvl="5" indent="-365760" algn="l">
              <a:spcBef>
                <a:spcPts val="432"/>
              </a:spcBef>
              <a:spcAft>
                <a:spcPts val="0"/>
              </a:spcAft>
              <a:buClr>
                <a:schemeClr val="dk1"/>
              </a:buClr>
              <a:buSzPts val="2160"/>
              <a:buChar char="•"/>
              <a:defRPr sz="2160"/>
            </a:lvl6pPr>
            <a:lvl7pPr marL="3200400" lvl="6" indent="-365760" algn="l">
              <a:spcBef>
                <a:spcPts val="432"/>
              </a:spcBef>
              <a:spcAft>
                <a:spcPts val="0"/>
              </a:spcAft>
              <a:buClr>
                <a:schemeClr val="dk1"/>
              </a:buClr>
              <a:buSzPts val="2160"/>
              <a:buChar char="•"/>
              <a:defRPr sz="2160"/>
            </a:lvl7pPr>
            <a:lvl8pPr marL="3657600" lvl="7" indent="-365759" algn="l">
              <a:spcBef>
                <a:spcPts val="432"/>
              </a:spcBef>
              <a:spcAft>
                <a:spcPts val="0"/>
              </a:spcAft>
              <a:buClr>
                <a:schemeClr val="dk1"/>
              </a:buClr>
              <a:buSzPts val="2160"/>
              <a:buChar char="•"/>
              <a:defRPr sz="2160"/>
            </a:lvl8pPr>
            <a:lvl9pPr marL="4114800" lvl="8" indent="-365759" algn="l">
              <a:spcBef>
                <a:spcPts val="432"/>
              </a:spcBef>
              <a:spcAft>
                <a:spcPts val="0"/>
              </a:spcAft>
              <a:buClr>
                <a:schemeClr val="dk1"/>
              </a:buClr>
              <a:buSzPts val="2160"/>
              <a:buChar char="•"/>
              <a:defRPr sz="2160"/>
            </a:lvl9pPr>
          </a:lstStyle>
          <a:p>
            <a:endParaRPr/>
          </a:p>
        </p:txBody>
      </p:sp>
      <p:sp>
        <p:nvSpPr>
          <p:cNvPr id="57" name="Google Shape;57;p12"/>
          <p:cNvSpPr txBox="1">
            <a:spLocks noGrp="1"/>
          </p:cNvSpPr>
          <p:nvPr>
            <p:ph type="body" idx="2"/>
          </p:nvPr>
        </p:nvSpPr>
        <p:spPr>
          <a:xfrm>
            <a:off x="609602" y="1435103"/>
            <a:ext cx="4011084" cy="4691063"/>
          </a:xfrm>
          <a:prstGeom prst="rect">
            <a:avLst/>
          </a:prstGeom>
          <a:noFill/>
          <a:ln>
            <a:noFill/>
          </a:ln>
        </p:spPr>
        <p:txBody>
          <a:bodyPr spcFirstLastPara="1" wrap="square" lIns="81025" tIns="40500" rIns="81025" bIns="40500" anchor="t" anchorCtr="0">
            <a:normAutofit/>
          </a:bodyPr>
          <a:lstStyle>
            <a:lvl1pPr marL="457200" lvl="0" indent="-228600" algn="l">
              <a:spcBef>
                <a:spcPts val="288"/>
              </a:spcBef>
              <a:spcAft>
                <a:spcPts val="0"/>
              </a:spcAft>
              <a:buClr>
                <a:schemeClr val="dk1"/>
              </a:buClr>
              <a:buSzPts val="1440"/>
              <a:buNone/>
              <a:defRPr sz="1440"/>
            </a:lvl1pPr>
            <a:lvl2pPr marL="914400" lvl="1" indent="-228600" algn="l">
              <a:spcBef>
                <a:spcPts val="264"/>
              </a:spcBef>
              <a:spcAft>
                <a:spcPts val="0"/>
              </a:spcAft>
              <a:buClr>
                <a:schemeClr val="dk1"/>
              </a:buClr>
              <a:buSzPts val="1320"/>
              <a:buNone/>
              <a:defRPr sz="1320"/>
            </a:lvl2pPr>
            <a:lvl3pPr marL="1371600" lvl="2" indent="-228600" algn="l">
              <a:spcBef>
                <a:spcPts val="216"/>
              </a:spcBef>
              <a:spcAft>
                <a:spcPts val="0"/>
              </a:spcAft>
              <a:buClr>
                <a:schemeClr val="dk1"/>
              </a:buClr>
              <a:buSzPts val="1080"/>
              <a:buNone/>
              <a:defRPr sz="1080"/>
            </a:lvl3pPr>
            <a:lvl4pPr marL="1828800" lvl="3" indent="-228600" algn="l">
              <a:spcBef>
                <a:spcPts val="192"/>
              </a:spcBef>
              <a:spcAft>
                <a:spcPts val="0"/>
              </a:spcAft>
              <a:buClr>
                <a:schemeClr val="dk1"/>
              </a:buClr>
              <a:buSzPts val="960"/>
              <a:buNone/>
              <a:defRPr sz="960"/>
            </a:lvl4pPr>
            <a:lvl5pPr marL="2286000" lvl="4" indent="-228600" algn="l">
              <a:spcBef>
                <a:spcPts val="192"/>
              </a:spcBef>
              <a:spcAft>
                <a:spcPts val="0"/>
              </a:spcAft>
              <a:buClr>
                <a:schemeClr val="dk1"/>
              </a:buClr>
              <a:buSzPts val="960"/>
              <a:buNone/>
              <a:defRPr sz="960"/>
            </a:lvl5pPr>
            <a:lvl6pPr marL="2743200" lvl="5" indent="-228600" algn="l">
              <a:spcBef>
                <a:spcPts val="192"/>
              </a:spcBef>
              <a:spcAft>
                <a:spcPts val="0"/>
              </a:spcAft>
              <a:buClr>
                <a:schemeClr val="dk1"/>
              </a:buClr>
              <a:buSzPts val="960"/>
              <a:buNone/>
              <a:defRPr sz="960"/>
            </a:lvl6pPr>
            <a:lvl7pPr marL="3200400" lvl="6" indent="-228600" algn="l">
              <a:spcBef>
                <a:spcPts val="192"/>
              </a:spcBef>
              <a:spcAft>
                <a:spcPts val="0"/>
              </a:spcAft>
              <a:buClr>
                <a:schemeClr val="dk1"/>
              </a:buClr>
              <a:buSzPts val="960"/>
              <a:buNone/>
              <a:defRPr sz="960"/>
            </a:lvl7pPr>
            <a:lvl8pPr marL="3657600" lvl="7" indent="-228600" algn="l">
              <a:spcBef>
                <a:spcPts val="192"/>
              </a:spcBef>
              <a:spcAft>
                <a:spcPts val="0"/>
              </a:spcAft>
              <a:buClr>
                <a:schemeClr val="dk1"/>
              </a:buClr>
              <a:buSzPts val="960"/>
              <a:buNone/>
              <a:defRPr sz="960"/>
            </a:lvl8pPr>
            <a:lvl9pPr marL="4114800" lvl="8" indent="-228600" algn="l">
              <a:spcBef>
                <a:spcPts val="192"/>
              </a:spcBef>
              <a:spcAft>
                <a:spcPts val="0"/>
              </a:spcAft>
              <a:buClr>
                <a:schemeClr val="dk1"/>
              </a:buClr>
              <a:buSzPts val="960"/>
              <a:buNone/>
              <a:defRPr sz="960"/>
            </a:lvl9pPr>
          </a:lstStyle>
          <a:p>
            <a:endParaRPr/>
          </a:p>
        </p:txBody>
      </p:sp>
      <p:sp>
        <p:nvSpPr>
          <p:cNvPr id="58" name="Google Shape;58;p12"/>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12"/>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12"/>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3309626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2389717" y="4800600"/>
            <a:ext cx="7315200" cy="566738"/>
          </a:xfrm>
          <a:prstGeom prst="rect">
            <a:avLst/>
          </a:prstGeom>
          <a:noFill/>
          <a:ln>
            <a:noFill/>
          </a:ln>
        </p:spPr>
        <p:txBody>
          <a:bodyPr spcFirstLastPara="1" wrap="square" lIns="81025" tIns="40500" rIns="81025" bIns="40500" anchor="b" anchorCtr="0">
            <a:normAutofit/>
          </a:bodyPr>
          <a:lstStyle>
            <a:lvl1pPr lvl="0" algn="l">
              <a:spcBef>
                <a:spcPts val="0"/>
              </a:spcBef>
              <a:spcAft>
                <a:spcPts val="0"/>
              </a:spcAft>
              <a:buClr>
                <a:schemeClr val="dk1"/>
              </a:buClr>
              <a:buSzPts val="2160"/>
              <a:buFont typeface="Calibri"/>
              <a:buNone/>
              <a:defRPr sz="216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2389717" y="612775"/>
            <a:ext cx="7315200" cy="4114800"/>
          </a:xfrm>
          <a:prstGeom prst="rect">
            <a:avLst/>
          </a:prstGeom>
          <a:noFill/>
          <a:ln>
            <a:noFill/>
          </a:ln>
        </p:spPr>
      </p:sp>
      <p:sp>
        <p:nvSpPr>
          <p:cNvPr id="64" name="Google Shape;64;p13"/>
          <p:cNvSpPr txBox="1">
            <a:spLocks noGrp="1"/>
          </p:cNvSpPr>
          <p:nvPr>
            <p:ph type="body" idx="1"/>
          </p:nvPr>
        </p:nvSpPr>
        <p:spPr>
          <a:xfrm>
            <a:off x="2389717" y="5367338"/>
            <a:ext cx="7315200" cy="804862"/>
          </a:xfrm>
          <a:prstGeom prst="rect">
            <a:avLst/>
          </a:prstGeom>
          <a:noFill/>
          <a:ln>
            <a:noFill/>
          </a:ln>
        </p:spPr>
        <p:txBody>
          <a:bodyPr spcFirstLastPara="1" wrap="square" lIns="81025" tIns="40500" rIns="81025" bIns="40500" anchor="t" anchorCtr="0">
            <a:normAutofit/>
          </a:bodyPr>
          <a:lstStyle>
            <a:lvl1pPr marL="457200" lvl="0" indent="-228600" algn="l">
              <a:spcBef>
                <a:spcPts val="288"/>
              </a:spcBef>
              <a:spcAft>
                <a:spcPts val="0"/>
              </a:spcAft>
              <a:buClr>
                <a:schemeClr val="dk1"/>
              </a:buClr>
              <a:buSzPts val="1440"/>
              <a:buNone/>
              <a:defRPr sz="1440"/>
            </a:lvl1pPr>
            <a:lvl2pPr marL="914400" lvl="1" indent="-228600" algn="l">
              <a:spcBef>
                <a:spcPts val="264"/>
              </a:spcBef>
              <a:spcAft>
                <a:spcPts val="0"/>
              </a:spcAft>
              <a:buClr>
                <a:schemeClr val="dk1"/>
              </a:buClr>
              <a:buSzPts val="1320"/>
              <a:buNone/>
              <a:defRPr sz="1320"/>
            </a:lvl2pPr>
            <a:lvl3pPr marL="1371600" lvl="2" indent="-228600" algn="l">
              <a:spcBef>
                <a:spcPts val="216"/>
              </a:spcBef>
              <a:spcAft>
                <a:spcPts val="0"/>
              </a:spcAft>
              <a:buClr>
                <a:schemeClr val="dk1"/>
              </a:buClr>
              <a:buSzPts val="1080"/>
              <a:buNone/>
              <a:defRPr sz="1080"/>
            </a:lvl3pPr>
            <a:lvl4pPr marL="1828800" lvl="3" indent="-228600" algn="l">
              <a:spcBef>
                <a:spcPts val="192"/>
              </a:spcBef>
              <a:spcAft>
                <a:spcPts val="0"/>
              </a:spcAft>
              <a:buClr>
                <a:schemeClr val="dk1"/>
              </a:buClr>
              <a:buSzPts val="960"/>
              <a:buNone/>
              <a:defRPr sz="960"/>
            </a:lvl4pPr>
            <a:lvl5pPr marL="2286000" lvl="4" indent="-228600" algn="l">
              <a:spcBef>
                <a:spcPts val="192"/>
              </a:spcBef>
              <a:spcAft>
                <a:spcPts val="0"/>
              </a:spcAft>
              <a:buClr>
                <a:schemeClr val="dk1"/>
              </a:buClr>
              <a:buSzPts val="960"/>
              <a:buNone/>
              <a:defRPr sz="960"/>
            </a:lvl5pPr>
            <a:lvl6pPr marL="2743200" lvl="5" indent="-228600" algn="l">
              <a:spcBef>
                <a:spcPts val="192"/>
              </a:spcBef>
              <a:spcAft>
                <a:spcPts val="0"/>
              </a:spcAft>
              <a:buClr>
                <a:schemeClr val="dk1"/>
              </a:buClr>
              <a:buSzPts val="960"/>
              <a:buNone/>
              <a:defRPr sz="960"/>
            </a:lvl6pPr>
            <a:lvl7pPr marL="3200400" lvl="6" indent="-228600" algn="l">
              <a:spcBef>
                <a:spcPts val="192"/>
              </a:spcBef>
              <a:spcAft>
                <a:spcPts val="0"/>
              </a:spcAft>
              <a:buClr>
                <a:schemeClr val="dk1"/>
              </a:buClr>
              <a:buSzPts val="960"/>
              <a:buNone/>
              <a:defRPr sz="960"/>
            </a:lvl7pPr>
            <a:lvl8pPr marL="3657600" lvl="7" indent="-228600" algn="l">
              <a:spcBef>
                <a:spcPts val="192"/>
              </a:spcBef>
              <a:spcAft>
                <a:spcPts val="0"/>
              </a:spcAft>
              <a:buClr>
                <a:schemeClr val="dk1"/>
              </a:buClr>
              <a:buSzPts val="960"/>
              <a:buNone/>
              <a:defRPr sz="960"/>
            </a:lvl8pPr>
            <a:lvl9pPr marL="4114800" lvl="8" indent="-228600" algn="l">
              <a:spcBef>
                <a:spcPts val="192"/>
              </a:spcBef>
              <a:spcAft>
                <a:spcPts val="0"/>
              </a:spcAft>
              <a:buClr>
                <a:schemeClr val="dk1"/>
              </a:buClr>
              <a:buSzPts val="960"/>
              <a:buNone/>
              <a:defRPr sz="960"/>
            </a:lvl9pPr>
          </a:lstStyle>
          <a:p>
            <a:endParaRPr/>
          </a:p>
        </p:txBody>
      </p:sp>
      <p:sp>
        <p:nvSpPr>
          <p:cNvPr id="65" name="Google Shape;65;p13"/>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3"/>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3"/>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112737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09600" y="274638"/>
            <a:ext cx="10972800" cy="1143000"/>
          </a:xfrm>
          <a:prstGeom prst="rect">
            <a:avLst/>
          </a:prstGeom>
          <a:noFill/>
          <a:ln>
            <a:noFill/>
          </a:ln>
        </p:spPr>
        <p:txBody>
          <a:bodyPr spcFirstLastPara="1" wrap="square" lIns="81025" tIns="40500" rIns="81025" bIns="405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833020" y="-1623218"/>
            <a:ext cx="4525963" cy="10972800"/>
          </a:xfrm>
          <a:prstGeom prst="rect">
            <a:avLst/>
          </a:prstGeom>
          <a:noFill/>
          <a:ln>
            <a:noFill/>
          </a:ln>
        </p:spPr>
        <p:txBody>
          <a:bodyPr spcFirstLastPara="1" wrap="square" lIns="81025" tIns="40500" rIns="81025" bIns="405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4"/>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4"/>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306498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285039" y="1828803"/>
            <a:ext cx="5851525" cy="2743200"/>
          </a:xfrm>
          <a:prstGeom prst="rect">
            <a:avLst/>
          </a:prstGeom>
          <a:noFill/>
          <a:ln>
            <a:noFill/>
          </a:ln>
        </p:spPr>
        <p:txBody>
          <a:bodyPr spcFirstLastPara="1" wrap="square" lIns="81025" tIns="40500" rIns="81025" bIns="405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697039" y="-812797"/>
            <a:ext cx="5851525" cy="8026400"/>
          </a:xfrm>
          <a:prstGeom prst="rect">
            <a:avLst/>
          </a:prstGeom>
          <a:noFill/>
          <a:ln>
            <a:noFill/>
          </a:ln>
        </p:spPr>
        <p:txBody>
          <a:bodyPr spcFirstLastPara="1" wrap="square" lIns="81025" tIns="40500" rIns="81025" bIns="405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5"/>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5"/>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pPr/>
              <a:t>‹#›</a:t>
            </a:fld>
            <a:endParaRPr dirty="0"/>
          </a:p>
        </p:txBody>
      </p:sp>
    </p:spTree>
    <p:extLst>
      <p:ext uri="{BB962C8B-B14F-4D97-AF65-F5344CB8AC3E}">
        <p14:creationId xmlns:p14="http://schemas.microsoft.com/office/powerpoint/2010/main" val="273152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609600" y="274638"/>
            <a:ext cx="10972800" cy="1143000"/>
          </a:xfrm>
          <a:prstGeom prst="rect">
            <a:avLst/>
          </a:prstGeom>
          <a:noFill/>
          <a:ln>
            <a:noFill/>
          </a:ln>
        </p:spPr>
        <p:txBody>
          <a:bodyPr spcFirstLastPara="1" wrap="square" lIns="81025" tIns="40500" rIns="81025" bIns="40500" anchor="ctr" anchorCtr="0">
            <a:normAutofit/>
          </a:bodyPr>
          <a:lstStyle>
            <a:lvl1pPr marR="0" lvl="0" algn="ctr" rtl="0">
              <a:spcBef>
                <a:spcPts val="0"/>
              </a:spcBef>
              <a:spcAft>
                <a:spcPts val="0"/>
              </a:spcAft>
              <a:buClr>
                <a:schemeClr val="dk1"/>
              </a:buClr>
              <a:buSzPts val="4680"/>
              <a:buFont typeface="Calibri"/>
              <a:buNone/>
              <a:defRPr sz="46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609600" y="1600203"/>
            <a:ext cx="10972800" cy="4525963"/>
          </a:xfrm>
          <a:prstGeom prst="rect">
            <a:avLst/>
          </a:prstGeom>
          <a:noFill/>
          <a:ln>
            <a:noFill/>
          </a:ln>
        </p:spPr>
        <p:txBody>
          <a:bodyPr spcFirstLastPara="1" wrap="square" lIns="81025" tIns="40500" rIns="81025" bIns="40500" anchor="t" anchorCtr="0">
            <a:normAutofit/>
          </a:bodyPr>
          <a:lstStyle>
            <a:lvl1pPr marL="457200" marR="0" lvl="0" indent="-441960" algn="l" rtl="0">
              <a:spcBef>
                <a:spcPts val="672"/>
              </a:spcBef>
              <a:spcAft>
                <a:spcPts val="0"/>
              </a:spcAft>
              <a:buClr>
                <a:schemeClr val="dk1"/>
              </a:buClr>
              <a:buSzPts val="3360"/>
              <a:buFont typeface="Arial"/>
              <a:buChar char="•"/>
              <a:defRPr sz="3359" b="0" i="0" u="none" strike="noStrike" cap="none">
                <a:solidFill>
                  <a:schemeClr val="dk1"/>
                </a:solidFill>
                <a:latin typeface="Calibri"/>
                <a:ea typeface="Calibri"/>
                <a:cs typeface="Calibri"/>
                <a:sym typeface="Calibri"/>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2pPr>
            <a:lvl3pPr marL="1371600" marR="0" lvl="2" indent="-388619" algn="l" rtl="0">
              <a:spcBef>
                <a:spcPts val="504"/>
              </a:spcBef>
              <a:spcAft>
                <a:spcPts val="0"/>
              </a:spcAft>
              <a:buClr>
                <a:schemeClr val="dk1"/>
              </a:buClr>
              <a:buSzPts val="2520"/>
              <a:buFont typeface="Arial"/>
              <a:buChar char="•"/>
              <a:defRPr sz="2520" b="0" i="0" u="none" strike="noStrike" cap="none">
                <a:solidFill>
                  <a:schemeClr val="dk1"/>
                </a:solidFill>
                <a:latin typeface="Calibri"/>
                <a:ea typeface="Calibri"/>
                <a:cs typeface="Calibri"/>
                <a:sym typeface="Calibri"/>
              </a:defRPr>
            </a:lvl3pPr>
            <a:lvl4pPr marL="1828800" marR="0" lvl="3" indent="-365760"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4pPr>
            <a:lvl5pPr marL="2286000" marR="0" lvl="4" indent="-365760"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5pPr>
            <a:lvl6pPr marL="2743200" marR="0" lvl="5" indent="-365760"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6pPr>
            <a:lvl7pPr marL="3200400" marR="0" lvl="6" indent="-365760"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7pPr>
            <a:lvl8pPr marL="3657600" marR="0" lvl="7" indent="-365759"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8pPr>
            <a:lvl9pPr marL="4114800" marR="0" lvl="8" indent="-365759" algn="l" rtl="0">
              <a:spcBef>
                <a:spcPts val="432"/>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609600" y="6356355"/>
            <a:ext cx="2844800" cy="365125"/>
          </a:xfrm>
          <a:prstGeom prst="rect">
            <a:avLst/>
          </a:prstGeom>
          <a:noFill/>
          <a:ln>
            <a:noFill/>
          </a:ln>
        </p:spPr>
        <p:txBody>
          <a:bodyPr spcFirstLastPara="1" wrap="square" lIns="81025" tIns="40500" rIns="81025" bIns="40500" anchor="ctr" anchorCtr="0">
            <a:noAutofit/>
          </a:bodyPr>
          <a:lstStyle>
            <a:lvl1pPr marR="0" lvl="0" algn="l" rtl="0">
              <a:spcBef>
                <a:spcPts val="0"/>
              </a:spcBef>
              <a:spcAft>
                <a:spcPts val="0"/>
              </a:spcAft>
              <a:buSzPts val="1400"/>
              <a:buNone/>
              <a:defRPr sz="1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dirty="0"/>
          </a:p>
        </p:txBody>
      </p:sp>
      <p:sp>
        <p:nvSpPr>
          <p:cNvPr id="9" name="Google Shape;9;p4"/>
          <p:cNvSpPr txBox="1">
            <a:spLocks noGrp="1"/>
          </p:cNvSpPr>
          <p:nvPr>
            <p:ph type="ftr" idx="11"/>
          </p:nvPr>
        </p:nvSpPr>
        <p:spPr>
          <a:xfrm>
            <a:off x="4165600" y="6356355"/>
            <a:ext cx="3860800" cy="365125"/>
          </a:xfrm>
          <a:prstGeom prst="rect">
            <a:avLst/>
          </a:prstGeom>
          <a:noFill/>
          <a:ln>
            <a:noFill/>
          </a:ln>
        </p:spPr>
        <p:txBody>
          <a:bodyPr spcFirstLastPara="1" wrap="square" lIns="81025" tIns="40500" rIns="81025" bIns="40500" anchor="ctr" anchorCtr="0">
            <a:noAutofit/>
          </a:bodyPr>
          <a:lstStyle>
            <a:lvl1pPr marR="0" lvl="0" algn="ctr" rtl="0">
              <a:spcBef>
                <a:spcPts val="0"/>
              </a:spcBef>
              <a:spcAft>
                <a:spcPts val="0"/>
              </a:spcAft>
              <a:buSzPts val="1400"/>
              <a:buNone/>
              <a:defRPr sz="1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51"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dirty="0"/>
          </a:p>
        </p:txBody>
      </p:sp>
      <p:sp>
        <p:nvSpPr>
          <p:cNvPr id="10" name="Google Shape;10;p4"/>
          <p:cNvSpPr txBox="1">
            <a:spLocks noGrp="1"/>
          </p:cNvSpPr>
          <p:nvPr>
            <p:ph type="sldNum" idx="12"/>
          </p:nvPr>
        </p:nvSpPr>
        <p:spPr>
          <a:xfrm>
            <a:off x="8737600" y="6356355"/>
            <a:ext cx="2844800" cy="365125"/>
          </a:xfrm>
          <a:prstGeom prst="rect">
            <a:avLst/>
          </a:prstGeom>
          <a:noFill/>
          <a:ln>
            <a:noFill/>
          </a:ln>
        </p:spPr>
        <p:txBody>
          <a:bodyPr spcFirstLastPara="1" wrap="square" lIns="81025" tIns="40500" rIns="81025" bIns="40500" anchor="ctr" anchorCtr="0">
            <a:noAutofit/>
          </a:bodyPr>
          <a:lstStyle>
            <a:lvl1pPr marL="0" marR="0" lvl="0" indent="0" algn="r" rtl="0">
              <a:spcBef>
                <a:spcPts val="0"/>
              </a:spcBef>
              <a:buNone/>
              <a:defRPr sz="1320" b="0" i="0" u="none" strike="noStrike" cap="none">
                <a:solidFill>
                  <a:srgbClr val="888888"/>
                </a:solidFill>
                <a:latin typeface="Calibri"/>
                <a:ea typeface="Calibri"/>
                <a:cs typeface="Calibri"/>
                <a:sym typeface="Calibri"/>
              </a:defRPr>
            </a:lvl1pPr>
            <a:lvl2pPr marL="0" marR="0" lvl="1" indent="0" algn="r" rtl="0">
              <a:spcBef>
                <a:spcPts val="0"/>
              </a:spcBef>
              <a:buNone/>
              <a:defRPr sz="1320" b="0" i="0" u="none" strike="noStrike" cap="none">
                <a:solidFill>
                  <a:srgbClr val="888888"/>
                </a:solidFill>
                <a:latin typeface="Calibri"/>
                <a:ea typeface="Calibri"/>
                <a:cs typeface="Calibri"/>
                <a:sym typeface="Calibri"/>
              </a:defRPr>
            </a:lvl2pPr>
            <a:lvl3pPr marL="0" marR="0" lvl="2" indent="0" algn="r" rtl="0">
              <a:spcBef>
                <a:spcPts val="0"/>
              </a:spcBef>
              <a:buNone/>
              <a:defRPr sz="1320" b="0" i="0" u="none" strike="noStrike" cap="none">
                <a:solidFill>
                  <a:srgbClr val="888888"/>
                </a:solidFill>
                <a:latin typeface="Calibri"/>
                <a:ea typeface="Calibri"/>
                <a:cs typeface="Calibri"/>
                <a:sym typeface="Calibri"/>
              </a:defRPr>
            </a:lvl3pPr>
            <a:lvl4pPr marL="0" marR="0" lvl="3" indent="0" algn="r" rtl="0">
              <a:spcBef>
                <a:spcPts val="0"/>
              </a:spcBef>
              <a:buNone/>
              <a:defRPr sz="1320" b="0" i="0" u="none" strike="noStrike" cap="none">
                <a:solidFill>
                  <a:srgbClr val="888888"/>
                </a:solidFill>
                <a:latin typeface="Calibri"/>
                <a:ea typeface="Calibri"/>
                <a:cs typeface="Calibri"/>
                <a:sym typeface="Calibri"/>
              </a:defRPr>
            </a:lvl4pPr>
            <a:lvl5pPr marL="0" marR="0" lvl="4" indent="0" algn="r" rtl="0">
              <a:spcBef>
                <a:spcPts val="0"/>
              </a:spcBef>
              <a:buNone/>
              <a:defRPr sz="1320" b="0" i="0" u="none" strike="noStrike" cap="none">
                <a:solidFill>
                  <a:srgbClr val="888888"/>
                </a:solidFill>
                <a:latin typeface="Calibri"/>
                <a:ea typeface="Calibri"/>
                <a:cs typeface="Calibri"/>
                <a:sym typeface="Calibri"/>
              </a:defRPr>
            </a:lvl5pPr>
            <a:lvl6pPr marL="0" marR="0" lvl="5" indent="0" algn="r" rtl="0">
              <a:spcBef>
                <a:spcPts val="0"/>
              </a:spcBef>
              <a:buNone/>
              <a:defRPr sz="1320" b="0" i="0" u="none" strike="noStrike" cap="none">
                <a:solidFill>
                  <a:srgbClr val="888888"/>
                </a:solidFill>
                <a:latin typeface="Calibri"/>
                <a:ea typeface="Calibri"/>
                <a:cs typeface="Calibri"/>
                <a:sym typeface="Calibri"/>
              </a:defRPr>
            </a:lvl6pPr>
            <a:lvl7pPr marL="0" marR="0" lvl="6" indent="0" algn="r" rtl="0">
              <a:spcBef>
                <a:spcPts val="0"/>
              </a:spcBef>
              <a:buNone/>
              <a:defRPr sz="1320" b="0" i="0" u="none" strike="noStrike" cap="none">
                <a:solidFill>
                  <a:srgbClr val="888888"/>
                </a:solidFill>
                <a:latin typeface="Calibri"/>
                <a:ea typeface="Calibri"/>
                <a:cs typeface="Calibri"/>
                <a:sym typeface="Calibri"/>
              </a:defRPr>
            </a:lvl7pPr>
            <a:lvl8pPr marL="0" marR="0" lvl="7" indent="0" algn="r" rtl="0">
              <a:spcBef>
                <a:spcPts val="0"/>
              </a:spcBef>
              <a:buNone/>
              <a:defRPr sz="1320" b="0" i="0" u="none" strike="noStrike" cap="none">
                <a:solidFill>
                  <a:srgbClr val="888888"/>
                </a:solidFill>
                <a:latin typeface="Calibri"/>
                <a:ea typeface="Calibri"/>
                <a:cs typeface="Calibri"/>
                <a:sym typeface="Calibri"/>
              </a:defRPr>
            </a:lvl8pPr>
            <a:lvl9pPr marL="0" marR="0" lvl="8" indent="0" algn="r" rtl="0">
              <a:spcBef>
                <a:spcPts val="0"/>
              </a:spcBef>
              <a:buNone/>
              <a:defRPr sz="132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US" kern="0"/>
              <a:pPr>
                <a:buClr>
                  <a:srgbClr val="000000"/>
                </a:buClr>
                <a:buFont typeface="Arial"/>
                <a:buNone/>
              </a:pPr>
              <a:t>‹#›</a:t>
            </a:fld>
            <a:endParaRPr kern="0" dirty="0"/>
          </a:p>
        </p:txBody>
      </p:sp>
    </p:spTree>
    <p:extLst>
      <p:ext uri="{BB962C8B-B14F-4D97-AF65-F5344CB8AC3E}">
        <p14:creationId xmlns:p14="http://schemas.microsoft.com/office/powerpoint/2010/main" val="363212100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508.04025" TargetMode="External"/><Relationship Id="rId2" Type="http://schemas.openxmlformats.org/officeDocument/2006/relationships/hyperlink" Target="https://arxiv.org/abs/1409.0473" TargetMode="Externa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3" name="Title 1"/>
          <p:cNvSpPr txBox="1">
            <a:spLocks/>
          </p:cNvSpPr>
          <p:nvPr/>
        </p:nvSpPr>
        <p:spPr>
          <a:xfrm>
            <a:off x="1718187" y="2986447"/>
            <a:ext cx="8755626" cy="1470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4000" b="0" i="0" u="none" strike="noStrike" kern="1200" cap="none" spc="0" normalizeH="0" baseline="0" noProof="0" dirty="0">
                <a:ln>
                  <a:noFill/>
                </a:ln>
                <a:solidFill>
                  <a:srgbClr val="1F497D">
                    <a:lumMod val="60000"/>
                    <a:lumOff val="40000"/>
                  </a:srgbClr>
                </a:solidFill>
                <a:effectLst/>
                <a:uLnTx/>
                <a:uFillTx/>
                <a:latin typeface="Arial Black" panose="020B0A04020102020204" pitchFamily="34" charset="0"/>
                <a:cs typeface="Arial"/>
                <a:sym typeface="Arial"/>
              </a:rPr>
              <a:t>Embedded Learning</a:t>
            </a:r>
            <a:endParaRPr kumimoji="0" lang="en-IN" sz="4000" b="0" i="0" u="none" strike="noStrike" kern="0" cap="none" spc="0" normalizeH="0" baseline="0" noProof="0" dirty="0">
              <a:ln>
                <a:noFill/>
              </a:ln>
              <a:solidFill>
                <a:srgbClr val="C0504D"/>
              </a:solidFill>
              <a:effectLst/>
              <a:uLnTx/>
              <a:uFillTx/>
              <a:latin typeface="Arial Black" panose="020B0A04020102020204" pitchFamily="34"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400" b="0" i="0" u="none" strike="noStrike" kern="0" cap="none" spc="0" normalizeH="0" baseline="0" noProof="0" dirty="0">
                <a:ln>
                  <a:noFill/>
                </a:ln>
                <a:solidFill>
                  <a:srgbClr val="C0504D"/>
                </a:solidFill>
                <a:effectLst/>
                <a:uLnTx/>
                <a:uFillTx/>
                <a:latin typeface="Arial Black" panose="020B0A04020102020204" pitchFamily="34" charset="0"/>
                <a:cs typeface="Arial"/>
                <a:sym typeface="Arial"/>
              </a:rPr>
              <a:t>TRANSFORMERS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3400" kern="0" dirty="0">
                <a:solidFill>
                  <a:srgbClr val="C0504D"/>
                </a:solidFill>
                <a:latin typeface="Arial Black" panose="020B0A04020102020204" pitchFamily="34" charset="0"/>
              </a:rPr>
              <a:t>01-02-2025</a:t>
            </a:r>
            <a:endParaRPr kumimoji="0" lang="en-IN" sz="3400" b="0" i="0" u="none" strike="noStrike" kern="0" cap="none" spc="0" normalizeH="0" baseline="0" noProof="0" dirty="0">
              <a:ln>
                <a:noFill/>
              </a:ln>
              <a:solidFill>
                <a:srgbClr val="C0504D"/>
              </a:solidFill>
              <a:effectLst/>
              <a:uLnTx/>
              <a:uFillTx/>
              <a:latin typeface="Arial Black" panose="020B0A04020102020204" pitchFamily="34"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600" b="0" i="0" u="none" strike="noStrike" kern="0" cap="none" spc="0" normalizeH="0" baseline="0" noProof="0" dirty="0">
                <a:ln>
                  <a:noFill/>
                </a:ln>
                <a:solidFill>
                  <a:schemeClr val="tx1"/>
                </a:solidFill>
                <a:effectLst/>
                <a:uLnTx/>
                <a:uFillTx/>
                <a:latin typeface="Arial Black" panose="020B0A04020102020204" pitchFamily="34" charset="0"/>
                <a:cs typeface="Arial"/>
                <a:sym typeface="Arial"/>
              </a:rPr>
              <a:t>By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600" b="0" i="0" u="none" strike="noStrike" kern="0" cap="none" spc="0" normalizeH="0" baseline="0" noProof="0" dirty="0" err="1">
                <a:ln>
                  <a:noFill/>
                </a:ln>
                <a:solidFill>
                  <a:schemeClr val="accent3"/>
                </a:solidFill>
                <a:effectLst/>
                <a:uLnTx/>
                <a:uFillTx/>
                <a:latin typeface="Arial Black" panose="020B0A04020102020204" pitchFamily="34" charset="0"/>
                <a:cs typeface="Arial"/>
                <a:sym typeface="Arial"/>
              </a:rPr>
              <a:t>Asha.M</a:t>
            </a:r>
            <a:endParaRPr kumimoji="0" lang="en-IN" sz="2600" b="0" i="0" u="none" strike="noStrike" kern="0" cap="none" spc="0" normalizeH="0" baseline="0" noProof="0" dirty="0">
              <a:ln>
                <a:noFill/>
              </a:ln>
              <a:solidFill>
                <a:schemeClr val="accent3"/>
              </a:solidFill>
              <a:effectLst/>
              <a:uLnTx/>
              <a:uFillTx/>
              <a:latin typeface="Arial Black" panose="020B0A04020102020204" pitchFamily="34"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600" kern="0" dirty="0">
                <a:solidFill>
                  <a:schemeClr val="accent3"/>
                </a:solidFill>
                <a:latin typeface="Arial Black" panose="020B0A04020102020204" pitchFamily="34" charset="0"/>
              </a:rPr>
              <a:t>Assistant professor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600" kern="0" dirty="0">
                <a:solidFill>
                  <a:schemeClr val="accent3"/>
                </a:solidFill>
                <a:latin typeface="Arial Black" panose="020B0A04020102020204" pitchFamily="34" charset="0"/>
              </a:rPr>
              <a:t>CSE(AI&amp;ML)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600" b="0" i="0" u="none" strike="noStrike" kern="0" cap="none" spc="0" normalizeH="0" baseline="0" noProof="0" dirty="0">
                <a:ln>
                  <a:noFill/>
                </a:ln>
                <a:solidFill>
                  <a:schemeClr val="accent3"/>
                </a:solidFill>
                <a:effectLst/>
                <a:uLnTx/>
                <a:uFillTx/>
                <a:latin typeface="Arial Black" panose="020B0A04020102020204" pitchFamily="34" charset="0"/>
                <a:cs typeface="Arial"/>
                <a:sym typeface="Arial"/>
              </a:rPr>
              <a:t>KMIT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4000" b="0" i="0" u="none" strike="noStrike" kern="0" cap="none" spc="0" normalizeH="0" baseline="0" noProof="0" dirty="0">
              <a:ln>
                <a:noFill/>
              </a:ln>
              <a:solidFill>
                <a:srgbClr val="C0504D"/>
              </a:solidFill>
              <a:effectLst/>
              <a:uLnTx/>
              <a:uFillTx/>
              <a:latin typeface="Arial Black" panose="020B0A04020102020204" pitchFamily="34" charset="0"/>
              <a:cs typeface="Arial"/>
              <a:sym typeface="Arial"/>
            </a:endParaRPr>
          </a:p>
        </p:txBody>
      </p:sp>
    </p:spTree>
    <p:extLst>
      <p:ext uri="{BB962C8B-B14F-4D97-AF65-F5344CB8AC3E}">
        <p14:creationId xmlns:p14="http://schemas.microsoft.com/office/powerpoint/2010/main" val="328174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28993-C4D6-F5D1-5ECA-DD9C00C26031}"/>
              </a:ext>
            </a:extLst>
          </p:cNvPr>
          <p:cNvPicPr>
            <a:picLocks noChangeAspect="1"/>
          </p:cNvPicPr>
          <p:nvPr/>
        </p:nvPicPr>
        <p:blipFill>
          <a:blip r:embed="rId2"/>
          <a:stretch>
            <a:fillRect/>
          </a:stretch>
        </p:blipFill>
        <p:spPr>
          <a:xfrm>
            <a:off x="737418" y="725282"/>
            <a:ext cx="10550013" cy="5407435"/>
          </a:xfrm>
          <a:prstGeom prst="rect">
            <a:avLst/>
          </a:prstGeom>
        </p:spPr>
      </p:pic>
    </p:spTree>
    <p:extLst>
      <p:ext uri="{BB962C8B-B14F-4D97-AF65-F5344CB8AC3E}">
        <p14:creationId xmlns:p14="http://schemas.microsoft.com/office/powerpoint/2010/main" val="634702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9F985-D637-766E-C68D-4AF9593C1306}"/>
              </a:ext>
            </a:extLst>
          </p:cNvPr>
          <p:cNvPicPr>
            <a:picLocks noChangeAspect="1"/>
          </p:cNvPicPr>
          <p:nvPr/>
        </p:nvPicPr>
        <p:blipFill>
          <a:blip r:embed="rId2"/>
          <a:stretch>
            <a:fillRect/>
          </a:stretch>
        </p:blipFill>
        <p:spPr>
          <a:xfrm>
            <a:off x="883920" y="477520"/>
            <a:ext cx="9911899" cy="5862320"/>
          </a:xfrm>
          <a:prstGeom prst="rect">
            <a:avLst/>
          </a:prstGeom>
        </p:spPr>
      </p:pic>
    </p:spTree>
    <p:extLst>
      <p:ext uri="{BB962C8B-B14F-4D97-AF65-F5344CB8AC3E}">
        <p14:creationId xmlns:p14="http://schemas.microsoft.com/office/powerpoint/2010/main" val="1586560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7EA5BA-C60D-E793-102C-691F4548C110}"/>
              </a:ext>
            </a:extLst>
          </p:cNvPr>
          <p:cNvPicPr>
            <a:picLocks noChangeAspect="1"/>
          </p:cNvPicPr>
          <p:nvPr/>
        </p:nvPicPr>
        <p:blipFill>
          <a:blip r:embed="rId2"/>
          <a:stretch>
            <a:fillRect/>
          </a:stretch>
        </p:blipFill>
        <p:spPr>
          <a:xfrm>
            <a:off x="955040" y="497840"/>
            <a:ext cx="9570719" cy="5781040"/>
          </a:xfrm>
          <a:prstGeom prst="rect">
            <a:avLst/>
          </a:prstGeom>
        </p:spPr>
      </p:pic>
    </p:spTree>
    <p:extLst>
      <p:ext uri="{BB962C8B-B14F-4D97-AF65-F5344CB8AC3E}">
        <p14:creationId xmlns:p14="http://schemas.microsoft.com/office/powerpoint/2010/main" val="15135197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7CE61-7BC5-D71F-8A42-072EE1815282}"/>
              </a:ext>
            </a:extLst>
          </p:cNvPr>
          <p:cNvPicPr>
            <a:picLocks noChangeAspect="1"/>
          </p:cNvPicPr>
          <p:nvPr/>
        </p:nvPicPr>
        <p:blipFill>
          <a:blip r:embed="rId2"/>
          <a:stretch>
            <a:fillRect/>
          </a:stretch>
        </p:blipFill>
        <p:spPr>
          <a:xfrm>
            <a:off x="1188720" y="274319"/>
            <a:ext cx="10139680" cy="6309361"/>
          </a:xfrm>
          <a:prstGeom prst="rect">
            <a:avLst/>
          </a:prstGeom>
        </p:spPr>
      </p:pic>
    </p:spTree>
    <p:extLst>
      <p:ext uri="{BB962C8B-B14F-4D97-AF65-F5344CB8AC3E}">
        <p14:creationId xmlns:p14="http://schemas.microsoft.com/office/powerpoint/2010/main" val="28131536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71E0D-10AD-A565-1BA7-9D6D12F3D009}"/>
              </a:ext>
            </a:extLst>
          </p:cNvPr>
          <p:cNvPicPr>
            <a:picLocks noChangeAspect="1"/>
          </p:cNvPicPr>
          <p:nvPr/>
        </p:nvPicPr>
        <p:blipFill>
          <a:blip r:embed="rId2"/>
          <a:stretch>
            <a:fillRect/>
          </a:stretch>
        </p:blipFill>
        <p:spPr>
          <a:xfrm>
            <a:off x="985520" y="599440"/>
            <a:ext cx="10464800" cy="5476239"/>
          </a:xfrm>
          <a:prstGeom prst="rect">
            <a:avLst/>
          </a:prstGeom>
        </p:spPr>
      </p:pic>
    </p:spTree>
    <p:extLst>
      <p:ext uri="{BB962C8B-B14F-4D97-AF65-F5344CB8AC3E}">
        <p14:creationId xmlns:p14="http://schemas.microsoft.com/office/powerpoint/2010/main" val="254458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C8C92-DA1E-FC5C-B273-4723D5BF9092}"/>
              </a:ext>
            </a:extLst>
          </p:cNvPr>
          <p:cNvPicPr>
            <a:picLocks noChangeAspect="1"/>
          </p:cNvPicPr>
          <p:nvPr/>
        </p:nvPicPr>
        <p:blipFill>
          <a:blip r:embed="rId2"/>
          <a:stretch>
            <a:fillRect/>
          </a:stretch>
        </p:blipFill>
        <p:spPr>
          <a:xfrm>
            <a:off x="1717040" y="1001793"/>
            <a:ext cx="9022079" cy="5084047"/>
          </a:xfrm>
          <a:prstGeom prst="rect">
            <a:avLst/>
          </a:prstGeom>
        </p:spPr>
      </p:pic>
    </p:spTree>
    <p:extLst>
      <p:ext uri="{BB962C8B-B14F-4D97-AF65-F5344CB8AC3E}">
        <p14:creationId xmlns:p14="http://schemas.microsoft.com/office/powerpoint/2010/main" val="3701021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128DF6-9AA1-6FB5-15AB-74F8E2A9B76B}"/>
              </a:ext>
            </a:extLst>
          </p:cNvPr>
          <p:cNvPicPr>
            <a:picLocks noChangeAspect="1"/>
          </p:cNvPicPr>
          <p:nvPr/>
        </p:nvPicPr>
        <p:blipFill>
          <a:blip r:embed="rId2"/>
          <a:stretch>
            <a:fillRect/>
          </a:stretch>
        </p:blipFill>
        <p:spPr>
          <a:xfrm>
            <a:off x="1229360" y="796450"/>
            <a:ext cx="9712960" cy="4628990"/>
          </a:xfrm>
          <a:prstGeom prst="rect">
            <a:avLst/>
          </a:prstGeom>
        </p:spPr>
      </p:pic>
    </p:spTree>
    <p:extLst>
      <p:ext uri="{BB962C8B-B14F-4D97-AF65-F5344CB8AC3E}">
        <p14:creationId xmlns:p14="http://schemas.microsoft.com/office/powerpoint/2010/main" val="30115721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8E7B2-FF78-6B4A-E8FB-C2B31943AF04}"/>
              </a:ext>
            </a:extLst>
          </p:cNvPr>
          <p:cNvPicPr>
            <a:picLocks noChangeAspect="1"/>
          </p:cNvPicPr>
          <p:nvPr/>
        </p:nvPicPr>
        <p:blipFill>
          <a:blip r:embed="rId2"/>
          <a:stretch>
            <a:fillRect/>
          </a:stretch>
        </p:blipFill>
        <p:spPr>
          <a:xfrm>
            <a:off x="1137920" y="650240"/>
            <a:ext cx="10038080" cy="5801360"/>
          </a:xfrm>
          <a:prstGeom prst="rect">
            <a:avLst/>
          </a:prstGeom>
        </p:spPr>
      </p:pic>
    </p:spTree>
    <p:extLst>
      <p:ext uri="{BB962C8B-B14F-4D97-AF65-F5344CB8AC3E}">
        <p14:creationId xmlns:p14="http://schemas.microsoft.com/office/powerpoint/2010/main" val="13499155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5EAEE-9D02-8A4E-96E4-8054B656FAD6}"/>
              </a:ext>
            </a:extLst>
          </p:cNvPr>
          <p:cNvPicPr>
            <a:picLocks noChangeAspect="1"/>
          </p:cNvPicPr>
          <p:nvPr/>
        </p:nvPicPr>
        <p:blipFill>
          <a:blip r:embed="rId2"/>
          <a:stretch>
            <a:fillRect/>
          </a:stretch>
        </p:blipFill>
        <p:spPr>
          <a:xfrm>
            <a:off x="1097280" y="751840"/>
            <a:ext cx="10078720" cy="5720080"/>
          </a:xfrm>
          <a:prstGeom prst="rect">
            <a:avLst/>
          </a:prstGeom>
        </p:spPr>
      </p:pic>
    </p:spTree>
    <p:extLst>
      <p:ext uri="{BB962C8B-B14F-4D97-AF65-F5344CB8AC3E}">
        <p14:creationId xmlns:p14="http://schemas.microsoft.com/office/powerpoint/2010/main" val="1697347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B844F-FBD5-CF2D-6134-D9D1904B739F}"/>
              </a:ext>
            </a:extLst>
          </p:cNvPr>
          <p:cNvPicPr>
            <a:picLocks noChangeAspect="1"/>
          </p:cNvPicPr>
          <p:nvPr/>
        </p:nvPicPr>
        <p:blipFill>
          <a:blip r:embed="rId2"/>
          <a:stretch>
            <a:fillRect/>
          </a:stretch>
        </p:blipFill>
        <p:spPr>
          <a:xfrm>
            <a:off x="894080" y="416561"/>
            <a:ext cx="10119360" cy="5862320"/>
          </a:xfrm>
          <a:prstGeom prst="rect">
            <a:avLst/>
          </a:prstGeom>
        </p:spPr>
      </p:pic>
    </p:spTree>
    <p:extLst>
      <p:ext uri="{BB962C8B-B14F-4D97-AF65-F5344CB8AC3E}">
        <p14:creationId xmlns:p14="http://schemas.microsoft.com/office/powerpoint/2010/main" val="366014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75519-4BDB-26C0-7F9A-DFD28A66CF00}"/>
              </a:ext>
            </a:extLst>
          </p:cNvPr>
          <p:cNvPicPr>
            <a:picLocks noChangeAspect="1"/>
          </p:cNvPicPr>
          <p:nvPr/>
        </p:nvPicPr>
        <p:blipFill>
          <a:blip r:embed="rId2"/>
          <a:stretch>
            <a:fillRect/>
          </a:stretch>
        </p:blipFill>
        <p:spPr>
          <a:xfrm>
            <a:off x="934720" y="579120"/>
            <a:ext cx="9977120" cy="5031409"/>
          </a:xfrm>
          <a:prstGeom prst="rect">
            <a:avLst/>
          </a:prstGeom>
        </p:spPr>
      </p:pic>
    </p:spTree>
    <p:extLst>
      <p:ext uri="{BB962C8B-B14F-4D97-AF65-F5344CB8AC3E}">
        <p14:creationId xmlns:p14="http://schemas.microsoft.com/office/powerpoint/2010/main" val="67204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0EE528B0-1886-92E5-BBA7-D556D25C9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12" y="552450"/>
            <a:ext cx="10510685"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16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197B8-6F21-4E5E-CB33-F855BA6A03D9}"/>
              </a:ext>
            </a:extLst>
          </p:cNvPr>
          <p:cNvPicPr>
            <a:picLocks noChangeAspect="1"/>
          </p:cNvPicPr>
          <p:nvPr/>
        </p:nvPicPr>
        <p:blipFill>
          <a:blip r:embed="rId2"/>
          <a:stretch>
            <a:fillRect/>
          </a:stretch>
        </p:blipFill>
        <p:spPr>
          <a:xfrm>
            <a:off x="944880" y="509180"/>
            <a:ext cx="10200640" cy="5839640"/>
          </a:xfrm>
          <a:prstGeom prst="rect">
            <a:avLst/>
          </a:prstGeom>
        </p:spPr>
      </p:pic>
    </p:spTree>
    <p:extLst>
      <p:ext uri="{BB962C8B-B14F-4D97-AF65-F5344CB8AC3E}">
        <p14:creationId xmlns:p14="http://schemas.microsoft.com/office/powerpoint/2010/main" val="2602354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8B2CD5-067D-4335-C266-A3FC11E4304C}"/>
              </a:ext>
            </a:extLst>
          </p:cNvPr>
          <p:cNvPicPr>
            <a:picLocks noChangeAspect="1"/>
          </p:cNvPicPr>
          <p:nvPr/>
        </p:nvPicPr>
        <p:blipFill>
          <a:blip r:embed="rId2"/>
          <a:stretch>
            <a:fillRect/>
          </a:stretch>
        </p:blipFill>
        <p:spPr>
          <a:xfrm>
            <a:off x="1259840" y="375920"/>
            <a:ext cx="10038079" cy="5634715"/>
          </a:xfrm>
          <a:prstGeom prst="rect">
            <a:avLst/>
          </a:prstGeom>
        </p:spPr>
      </p:pic>
    </p:spTree>
    <p:extLst>
      <p:ext uri="{BB962C8B-B14F-4D97-AF65-F5344CB8AC3E}">
        <p14:creationId xmlns:p14="http://schemas.microsoft.com/office/powerpoint/2010/main" val="2326685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BD7EC-436B-7D9F-D413-383F6C3A3C67}"/>
              </a:ext>
            </a:extLst>
          </p:cNvPr>
          <p:cNvPicPr>
            <a:picLocks noChangeAspect="1"/>
          </p:cNvPicPr>
          <p:nvPr/>
        </p:nvPicPr>
        <p:blipFill>
          <a:blip r:embed="rId2"/>
          <a:stretch>
            <a:fillRect/>
          </a:stretch>
        </p:blipFill>
        <p:spPr>
          <a:xfrm>
            <a:off x="1001085" y="833466"/>
            <a:ext cx="10189829" cy="5018694"/>
          </a:xfrm>
          <a:prstGeom prst="rect">
            <a:avLst/>
          </a:prstGeom>
        </p:spPr>
      </p:pic>
    </p:spTree>
    <p:extLst>
      <p:ext uri="{BB962C8B-B14F-4D97-AF65-F5344CB8AC3E}">
        <p14:creationId xmlns:p14="http://schemas.microsoft.com/office/powerpoint/2010/main" val="639558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30B7D-00B5-F55E-8146-1E61C775CAA5}"/>
              </a:ext>
            </a:extLst>
          </p:cNvPr>
          <p:cNvPicPr>
            <a:picLocks noChangeAspect="1"/>
          </p:cNvPicPr>
          <p:nvPr/>
        </p:nvPicPr>
        <p:blipFill>
          <a:blip r:embed="rId2"/>
          <a:stretch>
            <a:fillRect/>
          </a:stretch>
        </p:blipFill>
        <p:spPr>
          <a:xfrm>
            <a:off x="1158240" y="275785"/>
            <a:ext cx="10038080" cy="6306430"/>
          </a:xfrm>
          <a:prstGeom prst="rect">
            <a:avLst/>
          </a:prstGeom>
        </p:spPr>
      </p:pic>
    </p:spTree>
    <p:extLst>
      <p:ext uri="{BB962C8B-B14F-4D97-AF65-F5344CB8AC3E}">
        <p14:creationId xmlns:p14="http://schemas.microsoft.com/office/powerpoint/2010/main" val="734360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69991-AB7A-6F1A-A786-837BAFC54907}"/>
              </a:ext>
            </a:extLst>
          </p:cNvPr>
          <p:cNvPicPr>
            <a:picLocks noChangeAspect="1"/>
          </p:cNvPicPr>
          <p:nvPr/>
        </p:nvPicPr>
        <p:blipFill>
          <a:blip r:embed="rId2"/>
          <a:stretch>
            <a:fillRect/>
          </a:stretch>
        </p:blipFill>
        <p:spPr>
          <a:xfrm>
            <a:off x="1451302" y="1799519"/>
            <a:ext cx="8964276" cy="5058481"/>
          </a:xfrm>
          <a:prstGeom prst="rect">
            <a:avLst/>
          </a:prstGeom>
        </p:spPr>
      </p:pic>
      <p:pic>
        <p:nvPicPr>
          <p:cNvPr id="5" name="Picture 4">
            <a:extLst>
              <a:ext uri="{FF2B5EF4-FFF2-40B4-BE49-F238E27FC236}">
                <a16:creationId xmlns:a16="http://schemas.microsoft.com/office/drawing/2014/main" id="{456C65A4-B45E-B3CF-8C60-B2C37534BE5D}"/>
              </a:ext>
            </a:extLst>
          </p:cNvPr>
          <p:cNvPicPr>
            <a:picLocks noChangeAspect="1"/>
          </p:cNvPicPr>
          <p:nvPr/>
        </p:nvPicPr>
        <p:blipFill>
          <a:blip r:embed="rId3"/>
          <a:stretch>
            <a:fillRect/>
          </a:stretch>
        </p:blipFill>
        <p:spPr>
          <a:xfrm>
            <a:off x="1698987" y="132411"/>
            <a:ext cx="8716591" cy="1667108"/>
          </a:xfrm>
          <a:prstGeom prst="rect">
            <a:avLst/>
          </a:prstGeom>
        </p:spPr>
      </p:pic>
    </p:spTree>
    <p:extLst>
      <p:ext uri="{BB962C8B-B14F-4D97-AF65-F5344CB8AC3E}">
        <p14:creationId xmlns:p14="http://schemas.microsoft.com/office/powerpoint/2010/main" val="1036473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EE563-9D38-E6D8-22ED-B3D8130F89C0}"/>
              </a:ext>
            </a:extLst>
          </p:cNvPr>
          <p:cNvPicPr>
            <a:picLocks noChangeAspect="1"/>
          </p:cNvPicPr>
          <p:nvPr/>
        </p:nvPicPr>
        <p:blipFill>
          <a:blip r:embed="rId2"/>
          <a:stretch>
            <a:fillRect/>
          </a:stretch>
        </p:blipFill>
        <p:spPr>
          <a:xfrm>
            <a:off x="1036320" y="365694"/>
            <a:ext cx="10119360" cy="5496692"/>
          </a:xfrm>
          <a:prstGeom prst="rect">
            <a:avLst/>
          </a:prstGeom>
        </p:spPr>
      </p:pic>
    </p:spTree>
    <p:extLst>
      <p:ext uri="{BB962C8B-B14F-4D97-AF65-F5344CB8AC3E}">
        <p14:creationId xmlns:p14="http://schemas.microsoft.com/office/powerpoint/2010/main" val="29665380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FE6D5-04A8-EEA7-FA37-9DE478F6BDA5}"/>
              </a:ext>
            </a:extLst>
          </p:cNvPr>
          <p:cNvPicPr>
            <a:picLocks noChangeAspect="1"/>
          </p:cNvPicPr>
          <p:nvPr/>
        </p:nvPicPr>
        <p:blipFill>
          <a:blip r:embed="rId2"/>
          <a:stretch>
            <a:fillRect/>
          </a:stretch>
        </p:blipFill>
        <p:spPr>
          <a:xfrm>
            <a:off x="1178560" y="452022"/>
            <a:ext cx="9814560" cy="5953956"/>
          </a:xfrm>
          <a:prstGeom prst="rect">
            <a:avLst/>
          </a:prstGeom>
        </p:spPr>
      </p:pic>
    </p:spTree>
    <p:extLst>
      <p:ext uri="{BB962C8B-B14F-4D97-AF65-F5344CB8AC3E}">
        <p14:creationId xmlns:p14="http://schemas.microsoft.com/office/powerpoint/2010/main" val="9774976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168DF9-1BB2-093E-79C9-C1F5938C04A8}"/>
              </a:ext>
            </a:extLst>
          </p:cNvPr>
          <p:cNvPicPr>
            <a:picLocks noChangeAspect="1"/>
          </p:cNvPicPr>
          <p:nvPr/>
        </p:nvPicPr>
        <p:blipFill>
          <a:blip r:embed="rId2"/>
          <a:stretch>
            <a:fillRect/>
          </a:stretch>
        </p:blipFill>
        <p:spPr>
          <a:xfrm>
            <a:off x="1642441" y="461548"/>
            <a:ext cx="8907118" cy="5934903"/>
          </a:xfrm>
          <a:prstGeom prst="rect">
            <a:avLst/>
          </a:prstGeom>
        </p:spPr>
      </p:pic>
    </p:spTree>
    <p:extLst>
      <p:ext uri="{BB962C8B-B14F-4D97-AF65-F5344CB8AC3E}">
        <p14:creationId xmlns:p14="http://schemas.microsoft.com/office/powerpoint/2010/main" val="24426688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32C2B-5F54-0010-E4FA-EF659CEB1986}"/>
              </a:ext>
            </a:extLst>
          </p:cNvPr>
          <p:cNvPicPr>
            <a:picLocks noChangeAspect="1"/>
          </p:cNvPicPr>
          <p:nvPr/>
        </p:nvPicPr>
        <p:blipFill>
          <a:blip r:embed="rId2"/>
          <a:stretch>
            <a:fillRect/>
          </a:stretch>
        </p:blipFill>
        <p:spPr>
          <a:xfrm>
            <a:off x="955041" y="661601"/>
            <a:ext cx="9723124" cy="5534797"/>
          </a:xfrm>
          <a:prstGeom prst="rect">
            <a:avLst/>
          </a:prstGeom>
        </p:spPr>
      </p:pic>
    </p:spTree>
    <p:extLst>
      <p:ext uri="{BB962C8B-B14F-4D97-AF65-F5344CB8AC3E}">
        <p14:creationId xmlns:p14="http://schemas.microsoft.com/office/powerpoint/2010/main" val="24895204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158A4-A5E6-BDD0-D227-1DD86CE1FC65}"/>
              </a:ext>
            </a:extLst>
          </p:cNvPr>
          <p:cNvPicPr>
            <a:picLocks noChangeAspect="1"/>
          </p:cNvPicPr>
          <p:nvPr/>
        </p:nvPicPr>
        <p:blipFill>
          <a:blip r:embed="rId2"/>
          <a:stretch>
            <a:fillRect/>
          </a:stretch>
        </p:blipFill>
        <p:spPr>
          <a:xfrm>
            <a:off x="1026160" y="213864"/>
            <a:ext cx="9666294" cy="6430272"/>
          </a:xfrm>
          <a:prstGeom prst="rect">
            <a:avLst/>
          </a:prstGeom>
        </p:spPr>
      </p:pic>
    </p:spTree>
    <p:extLst>
      <p:ext uri="{BB962C8B-B14F-4D97-AF65-F5344CB8AC3E}">
        <p14:creationId xmlns:p14="http://schemas.microsoft.com/office/powerpoint/2010/main" val="329363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43E320CC-5528-C5B3-4FFE-E317D6974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877" y="806245"/>
            <a:ext cx="9920749" cy="526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4450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047CD-991F-E89F-7CD5-1371E0783E01}"/>
              </a:ext>
            </a:extLst>
          </p:cNvPr>
          <p:cNvPicPr>
            <a:picLocks noChangeAspect="1"/>
          </p:cNvPicPr>
          <p:nvPr/>
        </p:nvPicPr>
        <p:blipFill>
          <a:blip r:embed="rId2"/>
          <a:stretch>
            <a:fillRect/>
          </a:stretch>
        </p:blipFill>
        <p:spPr>
          <a:xfrm>
            <a:off x="1905355" y="1688998"/>
            <a:ext cx="8564170" cy="2750921"/>
          </a:xfrm>
          <a:prstGeom prst="rect">
            <a:avLst/>
          </a:prstGeom>
        </p:spPr>
      </p:pic>
    </p:spTree>
    <p:extLst>
      <p:ext uri="{BB962C8B-B14F-4D97-AF65-F5344CB8AC3E}">
        <p14:creationId xmlns:p14="http://schemas.microsoft.com/office/powerpoint/2010/main" val="21172882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7B099-2135-37C2-6D7D-1DF69CF066EB}"/>
            </a:ext>
          </a:extLst>
        </p:cNvPr>
        <p:cNvGrpSpPr/>
        <p:nvPr/>
      </p:nvGrpSpPr>
      <p:grpSpPr>
        <a:xfrm>
          <a:off x="0" y="0"/>
          <a:ext cx="0" cy="0"/>
          <a:chOff x="0" y="0"/>
          <a:chExt cx="0" cy="0"/>
        </a:xfrm>
      </p:grpSpPr>
      <p:pic>
        <p:nvPicPr>
          <p:cNvPr id="24578" name="Picture 2">
            <a:extLst>
              <a:ext uri="{FF2B5EF4-FFF2-40B4-BE49-F238E27FC236}">
                <a16:creationId xmlns:a16="http://schemas.microsoft.com/office/drawing/2014/main" id="{64C29613-CC63-70A5-04CE-44705B7D2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535" y="231058"/>
            <a:ext cx="9753600" cy="63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22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11E54-FF8A-FEDC-987B-C4BA3E208010}"/>
              </a:ext>
            </a:extLst>
          </p:cNvPr>
          <p:cNvPicPr>
            <a:picLocks noChangeAspect="1"/>
          </p:cNvPicPr>
          <p:nvPr/>
        </p:nvPicPr>
        <p:blipFill>
          <a:blip r:embed="rId2"/>
          <a:stretch>
            <a:fillRect/>
          </a:stretch>
        </p:blipFill>
        <p:spPr>
          <a:xfrm>
            <a:off x="992834" y="680233"/>
            <a:ext cx="10173006" cy="2429214"/>
          </a:xfrm>
          <a:prstGeom prst="rect">
            <a:avLst/>
          </a:prstGeom>
        </p:spPr>
      </p:pic>
    </p:spTree>
    <p:extLst>
      <p:ext uri="{BB962C8B-B14F-4D97-AF65-F5344CB8AC3E}">
        <p14:creationId xmlns:p14="http://schemas.microsoft.com/office/powerpoint/2010/main" val="234770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74ACC-C980-CFE3-A3B4-72DDC171AD0B}"/>
              </a:ext>
            </a:extLst>
          </p:cNvPr>
          <p:cNvPicPr>
            <a:picLocks noChangeAspect="1"/>
          </p:cNvPicPr>
          <p:nvPr/>
        </p:nvPicPr>
        <p:blipFill>
          <a:blip r:embed="rId2"/>
          <a:stretch>
            <a:fillRect/>
          </a:stretch>
        </p:blipFill>
        <p:spPr>
          <a:xfrm>
            <a:off x="1766283" y="613969"/>
            <a:ext cx="8659433" cy="5630061"/>
          </a:xfrm>
          <a:prstGeom prst="rect">
            <a:avLst/>
          </a:prstGeom>
        </p:spPr>
      </p:pic>
    </p:spTree>
    <p:extLst>
      <p:ext uri="{BB962C8B-B14F-4D97-AF65-F5344CB8AC3E}">
        <p14:creationId xmlns:p14="http://schemas.microsoft.com/office/powerpoint/2010/main" val="3134079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FBB7F-7E52-3D0F-E978-948B68A50E38}"/>
              </a:ext>
            </a:extLst>
          </p:cNvPr>
          <p:cNvPicPr>
            <a:picLocks noChangeAspect="1"/>
          </p:cNvPicPr>
          <p:nvPr/>
        </p:nvPicPr>
        <p:blipFill>
          <a:blip r:embed="rId2"/>
          <a:stretch>
            <a:fillRect/>
          </a:stretch>
        </p:blipFill>
        <p:spPr>
          <a:xfrm>
            <a:off x="914110" y="720282"/>
            <a:ext cx="10018050" cy="1800476"/>
          </a:xfrm>
          <a:prstGeom prst="rect">
            <a:avLst/>
          </a:prstGeom>
        </p:spPr>
      </p:pic>
    </p:spTree>
    <p:extLst>
      <p:ext uri="{BB962C8B-B14F-4D97-AF65-F5344CB8AC3E}">
        <p14:creationId xmlns:p14="http://schemas.microsoft.com/office/powerpoint/2010/main" val="1706624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E35AD-AE70-1529-9ABB-CEAFA1571658}"/>
              </a:ext>
            </a:extLst>
          </p:cNvPr>
          <p:cNvPicPr>
            <a:picLocks noChangeAspect="1"/>
          </p:cNvPicPr>
          <p:nvPr/>
        </p:nvPicPr>
        <p:blipFill>
          <a:blip r:embed="rId2"/>
          <a:stretch>
            <a:fillRect/>
          </a:stretch>
        </p:blipFill>
        <p:spPr>
          <a:xfrm>
            <a:off x="965200" y="579120"/>
            <a:ext cx="10160000" cy="5269567"/>
          </a:xfrm>
          <a:prstGeom prst="rect">
            <a:avLst/>
          </a:prstGeom>
        </p:spPr>
      </p:pic>
    </p:spTree>
    <p:extLst>
      <p:ext uri="{BB962C8B-B14F-4D97-AF65-F5344CB8AC3E}">
        <p14:creationId xmlns:p14="http://schemas.microsoft.com/office/powerpoint/2010/main" val="2216890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E93977-5183-F348-9039-60D1872F2DA2}"/>
              </a:ext>
            </a:extLst>
          </p:cNvPr>
          <p:cNvPicPr>
            <a:picLocks noChangeAspect="1"/>
          </p:cNvPicPr>
          <p:nvPr/>
        </p:nvPicPr>
        <p:blipFill>
          <a:blip r:embed="rId2"/>
          <a:stretch>
            <a:fillRect/>
          </a:stretch>
        </p:blipFill>
        <p:spPr>
          <a:xfrm>
            <a:off x="853440" y="568960"/>
            <a:ext cx="10332719" cy="5933440"/>
          </a:xfrm>
          <a:prstGeom prst="rect">
            <a:avLst/>
          </a:prstGeom>
        </p:spPr>
      </p:pic>
    </p:spTree>
    <p:extLst>
      <p:ext uri="{BB962C8B-B14F-4D97-AF65-F5344CB8AC3E}">
        <p14:creationId xmlns:p14="http://schemas.microsoft.com/office/powerpoint/2010/main" val="6643837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4F595-C6D2-0EF0-B814-3BABC0BF604B}"/>
              </a:ext>
            </a:extLst>
          </p:cNvPr>
          <p:cNvPicPr>
            <a:picLocks noChangeAspect="1"/>
          </p:cNvPicPr>
          <p:nvPr/>
        </p:nvPicPr>
        <p:blipFill>
          <a:blip r:embed="rId2"/>
          <a:stretch>
            <a:fillRect/>
          </a:stretch>
        </p:blipFill>
        <p:spPr>
          <a:xfrm>
            <a:off x="1270000" y="650240"/>
            <a:ext cx="10109200" cy="5899615"/>
          </a:xfrm>
          <a:prstGeom prst="rect">
            <a:avLst/>
          </a:prstGeom>
        </p:spPr>
      </p:pic>
    </p:spTree>
    <p:extLst>
      <p:ext uri="{BB962C8B-B14F-4D97-AF65-F5344CB8AC3E}">
        <p14:creationId xmlns:p14="http://schemas.microsoft.com/office/powerpoint/2010/main" val="349845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8CF24-E660-3CC7-51AD-27978007F7E6}"/>
              </a:ext>
            </a:extLst>
          </p:cNvPr>
          <p:cNvPicPr>
            <a:picLocks noChangeAspect="1"/>
          </p:cNvPicPr>
          <p:nvPr/>
        </p:nvPicPr>
        <p:blipFill>
          <a:blip r:embed="rId2"/>
          <a:stretch>
            <a:fillRect/>
          </a:stretch>
        </p:blipFill>
        <p:spPr>
          <a:xfrm>
            <a:off x="914400" y="1893253"/>
            <a:ext cx="10688320" cy="4534533"/>
          </a:xfrm>
          <a:prstGeom prst="rect">
            <a:avLst/>
          </a:prstGeom>
        </p:spPr>
      </p:pic>
      <p:pic>
        <p:nvPicPr>
          <p:cNvPr id="5" name="Picture 4">
            <a:extLst>
              <a:ext uri="{FF2B5EF4-FFF2-40B4-BE49-F238E27FC236}">
                <a16:creationId xmlns:a16="http://schemas.microsoft.com/office/drawing/2014/main" id="{9CB1C657-083E-7C89-D5BD-3A29275E59F8}"/>
              </a:ext>
            </a:extLst>
          </p:cNvPr>
          <p:cNvPicPr>
            <a:picLocks noChangeAspect="1"/>
          </p:cNvPicPr>
          <p:nvPr/>
        </p:nvPicPr>
        <p:blipFill>
          <a:blip r:embed="rId3"/>
          <a:stretch>
            <a:fillRect/>
          </a:stretch>
        </p:blipFill>
        <p:spPr>
          <a:xfrm>
            <a:off x="1026160" y="723841"/>
            <a:ext cx="9641840" cy="838317"/>
          </a:xfrm>
          <a:prstGeom prst="rect">
            <a:avLst/>
          </a:prstGeom>
        </p:spPr>
      </p:pic>
    </p:spTree>
    <p:extLst>
      <p:ext uri="{BB962C8B-B14F-4D97-AF65-F5344CB8AC3E}">
        <p14:creationId xmlns:p14="http://schemas.microsoft.com/office/powerpoint/2010/main" val="1525830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80511-7B82-4612-3095-8C5D9C5E41AB}"/>
              </a:ext>
            </a:extLst>
          </p:cNvPr>
          <p:cNvPicPr>
            <a:picLocks noChangeAspect="1"/>
          </p:cNvPicPr>
          <p:nvPr/>
        </p:nvPicPr>
        <p:blipFill>
          <a:blip r:embed="rId2"/>
          <a:stretch>
            <a:fillRect/>
          </a:stretch>
        </p:blipFill>
        <p:spPr>
          <a:xfrm>
            <a:off x="1645920" y="1801486"/>
            <a:ext cx="9936480" cy="4677428"/>
          </a:xfrm>
          <a:prstGeom prst="rect">
            <a:avLst/>
          </a:prstGeom>
        </p:spPr>
      </p:pic>
      <p:pic>
        <p:nvPicPr>
          <p:cNvPr id="5" name="Picture 4">
            <a:extLst>
              <a:ext uri="{FF2B5EF4-FFF2-40B4-BE49-F238E27FC236}">
                <a16:creationId xmlns:a16="http://schemas.microsoft.com/office/drawing/2014/main" id="{F50F3662-62B1-F680-3800-A684B486ED24}"/>
              </a:ext>
            </a:extLst>
          </p:cNvPr>
          <p:cNvPicPr>
            <a:picLocks noChangeAspect="1"/>
          </p:cNvPicPr>
          <p:nvPr/>
        </p:nvPicPr>
        <p:blipFill>
          <a:blip r:embed="rId3"/>
          <a:stretch>
            <a:fillRect/>
          </a:stretch>
        </p:blipFill>
        <p:spPr>
          <a:xfrm>
            <a:off x="1747336" y="600960"/>
            <a:ext cx="9398183" cy="962159"/>
          </a:xfrm>
          <a:prstGeom prst="rect">
            <a:avLst/>
          </a:prstGeom>
        </p:spPr>
      </p:pic>
    </p:spTree>
    <p:extLst>
      <p:ext uri="{BB962C8B-B14F-4D97-AF65-F5344CB8AC3E}">
        <p14:creationId xmlns:p14="http://schemas.microsoft.com/office/powerpoint/2010/main" val="3644098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rge language models (LLMs): A brief History, applications ...">
            <a:extLst>
              <a:ext uri="{FF2B5EF4-FFF2-40B4-BE49-F238E27FC236}">
                <a16:creationId xmlns:a16="http://schemas.microsoft.com/office/drawing/2014/main" id="{7A1424EC-19BB-0CC4-7DD1-840402F0E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35" y="707922"/>
            <a:ext cx="10520517" cy="595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1649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4F3D7-7767-7E9B-F16F-CE805AC9292F}"/>
              </a:ext>
            </a:extLst>
          </p:cNvPr>
          <p:cNvPicPr>
            <a:picLocks noChangeAspect="1"/>
          </p:cNvPicPr>
          <p:nvPr/>
        </p:nvPicPr>
        <p:blipFill>
          <a:blip r:embed="rId2"/>
          <a:stretch>
            <a:fillRect/>
          </a:stretch>
        </p:blipFill>
        <p:spPr>
          <a:xfrm>
            <a:off x="650240" y="871180"/>
            <a:ext cx="10586720" cy="5732820"/>
          </a:xfrm>
          <a:prstGeom prst="rect">
            <a:avLst/>
          </a:prstGeom>
        </p:spPr>
      </p:pic>
    </p:spTree>
    <p:extLst>
      <p:ext uri="{BB962C8B-B14F-4D97-AF65-F5344CB8AC3E}">
        <p14:creationId xmlns:p14="http://schemas.microsoft.com/office/powerpoint/2010/main" val="96377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8D642-D2FD-5ED9-8679-0E56ADC4F8C5}"/>
              </a:ext>
            </a:extLst>
          </p:cNvPr>
          <p:cNvPicPr>
            <a:picLocks noChangeAspect="1"/>
          </p:cNvPicPr>
          <p:nvPr/>
        </p:nvPicPr>
        <p:blipFill>
          <a:blip r:embed="rId2"/>
          <a:stretch>
            <a:fillRect/>
          </a:stretch>
        </p:blipFill>
        <p:spPr>
          <a:xfrm>
            <a:off x="1076960" y="261495"/>
            <a:ext cx="9926320" cy="6335009"/>
          </a:xfrm>
          <a:prstGeom prst="rect">
            <a:avLst/>
          </a:prstGeom>
        </p:spPr>
      </p:pic>
    </p:spTree>
    <p:extLst>
      <p:ext uri="{BB962C8B-B14F-4D97-AF65-F5344CB8AC3E}">
        <p14:creationId xmlns:p14="http://schemas.microsoft.com/office/powerpoint/2010/main" val="40975908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A31D6-6696-724F-47B4-A23B0B9BCB3F}"/>
              </a:ext>
            </a:extLst>
          </p:cNvPr>
          <p:cNvPicPr>
            <a:picLocks noChangeAspect="1"/>
          </p:cNvPicPr>
          <p:nvPr/>
        </p:nvPicPr>
        <p:blipFill>
          <a:blip r:embed="rId2"/>
          <a:stretch>
            <a:fillRect/>
          </a:stretch>
        </p:blipFill>
        <p:spPr>
          <a:xfrm>
            <a:off x="972208" y="514219"/>
            <a:ext cx="10539072" cy="1867161"/>
          </a:xfrm>
          <a:prstGeom prst="rect">
            <a:avLst/>
          </a:prstGeom>
        </p:spPr>
      </p:pic>
      <p:pic>
        <p:nvPicPr>
          <p:cNvPr id="5" name="Picture 4">
            <a:extLst>
              <a:ext uri="{FF2B5EF4-FFF2-40B4-BE49-F238E27FC236}">
                <a16:creationId xmlns:a16="http://schemas.microsoft.com/office/drawing/2014/main" id="{24B6594B-4806-1AD8-8035-4FF5C253099F}"/>
              </a:ext>
            </a:extLst>
          </p:cNvPr>
          <p:cNvPicPr>
            <a:picLocks noChangeAspect="1"/>
          </p:cNvPicPr>
          <p:nvPr/>
        </p:nvPicPr>
        <p:blipFill>
          <a:blip r:embed="rId3"/>
          <a:stretch>
            <a:fillRect/>
          </a:stretch>
        </p:blipFill>
        <p:spPr>
          <a:xfrm>
            <a:off x="1728178" y="1910079"/>
            <a:ext cx="8735644" cy="4353003"/>
          </a:xfrm>
          <a:prstGeom prst="rect">
            <a:avLst/>
          </a:prstGeom>
        </p:spPr>
      </p:pic>
    </p:spTree>
    <p:extLst>
      <p:ext uri="{BB962C8B-B14F-4D97-AF65-F5344CB8AC3E}">
        <p14:creationId xmlns:p14="http://schemas.microsoft.com/office/powerpoint/2010/main" val="28737153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C56D9-0376-289C-D3D7-D60E8975BE7C}"/>
              </a:ext>
            </a:extLst>
          </p:cNvPr>
          <p:cNvPicPr>
            <a:picLocks noChangeAspect="1"/>
          </p:cNvPicPr>
          <p:nvPr/>
        </p:nvPicPr>
        <p:blipFill>
          <a:blip r:embed="rId2"/>
          <a:stretch>
            <a:fillRect/>
          </a:stretch>
        </p:blipFill>
        <p:spPr>
          <a:xfrm>
            <a:off x="833120" y="782320"/>
            <a:ext cx="10353040" cy="4194445"/>
          </a:xfrm>
          <a:prstGeom prst="rect">
            <a:avLst/>
          </a:prstGeom>
        </p:spPr>
      </p:pic>
    </p:spTree>
    <p:extLst>
      <p:ext uri="{BB962C8B-B14F-4D97-AF65-F5344CB8AC3E}">
        <p14:creationId xmlns:p14="http://schemas.microsoft.com/office/powerpoint/2010/main" val="3348605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0EF8E-7746-819E-B000-42839B7A28AC}"/>
              </a:ext>
            </a:extLst>
          </p:cNvPr>
          <p:cNvPicPr>
            <a:picLocks noChangeAspect="1"/>
          </p:cNvPicPr>
          <p:nvPr/>
        </p:nvPicPr>
        <p:blipFill>
          <a:blip r:embed="rId2"/>
          <a:stretch>
            <a:fillRect/>
          </a:stretch>
        </p:blipFill>
        <p:spPr>
          <a:xfrm>
            <a:off x="1713888" y="475838"/>
            <a:ext cx="8764223" cy="5906324"/>
          </a:xfrm>
          <a:prstGeom prst="rect">
            <a:avLst/>
          </a:prstGeom>
        </p:spPr>
      </p:pic>
    </p:spTree>
    <p:extLst>
      <p:ext uri="{BB962C8B-B14F-4D97-AF65-F5344CB8AC3E}">
        <p14:creationId xmlns:p14="http://schemas.microsoft.com/office/powerpoint/2010/main" val="28839296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F4EBF9-50AB-EDEB-4207-49EB1F1D4D63}"/>
              </a:ext>
            </a:extLst>
          </p:cNvPr>
          <p:cNvPicPr>
            <a:picLocks noChangeAspect="1"/>
          </p:cNvPicPr>
          <p:nvPr/>
        </p:nvPicPr>
        <p:blipFill>
          <a:blip r:embed="rId2"/>
          <a:stretch>
            <a:fillRect/>
          </a:stretch>
        </p:blipFill>
        <p:spPr>
          <a:xfrm>
            <a:off x="1489713" y="984314"/>
            <a:ext cx="9050013" cy="4573206"/>
          </a:xfrm>
          <a:prstGeom prst="rect">
            <a:avLst/>
          </a:prstGeom>
        </p:spPr>
      </p:pic>
    </p:spTree>
    <p:extLst>
      <p:ext uri="{BB962C8B-B14F-4D97-AF65-F5344CB8AC3E}">
        <p14:creationId xmlns:p14="http://schemas.microsoft.com/office/powerpoint/2010/main" val="35698521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F2761-5DBA-3993-7E9B-1AA0F648CBE4}"/>
            </a:ext>
          </a:extLst>
        </p:cNvPr>
        <p:cNvGrpSpPr/>
        <p:nvPr/>
      </p:nvGrpSpPr>
      <p:grpSpPr>
        <a:xfrm>
          <a:off x="0" y="0"/>
          <a:ext cx="0" cy="0"/>
          <a:chOff x="0" y="0"/>
          <a:chExt cx="0" cy="0"/>
        </a:xfrm>
      </p:grpSpPr>
      <p:pic>
        <p:nvPicPr>
          <p:cNvPr id="24578" name="Picture 2">
            <a:extLst>
              <a:ext uri="{FF2B5EF4-FFF2-40B4-BE49-F238E27FC236}">
                <a16:creationId xmlns:a16="http://schemas.microsoft.com/office/drawing/2014/main" id="{DE0EF4B9-D72D-943F-CC10-5F96B1203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535" y="231058"/>
            <a:ext cx="9753600" cy="63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1359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185DC-03F0-9160-5BCB-9A950CBEC7A1}"/>
              </a:ext>
            </a:extLst>
          </p:cNvPr>
          <p:cNvPicPr>
            <a:picLocks noChangeAspect="1"/>
          </p:cNvPicPr>
          <p:nvPr/>
        </p:nvPicPr>
        <p:blipFill>
          <a:blip r:embed="rId2"/>
          <a:stretch>
            <a:fillRect/>
          </a:stretch>
        </p:blipFill>
        <p:spPr>
          <a:xfrm>
            <a:off x="924560" y="477520"/>
            <a:ext cx="10393679" cy="6328564"/>
          </a:xfrm>
          <a:prstGeom prst="rect">
            <a:avLst/>
          </a:prstGeom>
        </p:spPr>
      </p:pic>
    </p:spTree>
    <p:extLst>
      <p:ext uri="{BB962C8B-B14F-4D97-AF65-F5344CB8AC3E}">
        <p14:creationId xmlns:p14="http://schemas.microsoft.com/office/powerpoint/2010/main" val="6364554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4F8B5-82AF-4C5D-DE30-19A57BFAFDD0}"/>
              </a:ext>
            </a:extLst>
          </p:cNvPr>
          <p:cNvPicPr>
            <a:picLocks noChangeAspect="1"/>
          </p:cNvPicPr>
          <p:nvPr/>
        </p:nvPicPr>
        <p:blipFill>
          <a:blip r:embed="rId2"/>
          <a:stretch>
            <a:fillRect/>
          </a:stretch>
        </p:blipFill>
        <p:spPr>
          <a:xfrm>
            <a:off x="1690072" y="2138382"/>
            <a:ext cx="8811855" cy="4267796"/>
          </a:xfrm>
          <a:prstGeom prst="rect">
            <a:avLst/>
          </a:prstGeom>
        </p:spPr>
      </p:pic>
      <p:pic>
        <p:nvPicPr>
          <p:cNvPr id="5" name="Picture 4">
            <a:extLst>
              <a:ext uri="{FF2B5EF4-FFF2-40B4-BE49-F238E27FC236}">
                <a16:creationId xmlns:a16="http://schemas.microsoft.com/office/drawing/2014/main" id="{D130D666-CDD3-E358-A32A-BE12CFC20E2D}"/>
              </a:ext>
            </a:extLst>
          </p:cNvPr>
          <p:cNvPicPr>
            <a:picLocks noChangeAspect="1"/>
          </p:cNvPicPr>
          <p:nvPr/>
        </p:nvPicPr>
        <p:blipFill>
          <a:blip r:embed="rId3"/>
          <a:stretch>
            <a:fillRect/>
          </a:stretch>
        </p:blipFill>
        <p:spPr>
          <a:xfrm>
            <a:off x="1747230" y="666989"/>
            <a:ext cx="8754697" cy="1114581"/>
          </a:xfrm>
          <a:prstGeom prst="rect">
            <a:avLst/>
          </a:prstGeom>
        </p:spPr>
      </p:pic>
    </p:spTree>
    <p:extLst>
      <p:ext uri="{BB962C8B-B14F-4D97-AF65-F5344CB8AC3E}">
        <p14:creationId xmlns:p14="http://schemas.microsoft.com/office/powerpoint/2010/main" val="20195460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647C7-512B-59E2-5832-72E93FB6EF8A}"/>
              </a:ext>
            </a:extLst>
          </p:cNvPr>
          <p:cNvPicPr>
            <a:picLocks noChangeAspect="1"/>
          </p:cNvPicPr>
          <p:nvPr/>
        </p:nvPicPr>
        <p:blipFill>
          <a:blip r:embed="rId2"/>
          <a:stretch>
            <a:fillRect/>
          </a:stretch>
        </p:blipFill>
        <p:spPr>
          <a:xfrm>
            <a:off x="1107440" y="104311"/>
            <a:ext cx="10454640" cy="6649378"/>
          </a:xfrm>
          <a:prstGeom prst="rect">
            <a:avLst/>
          </a:prstGeom>
        </p:spPr>
      </p:pic>
    </p:spTree>
    <p:extLst>
      <p:ext uri="{BB962C8B-B14F-4D97-AF65-F5344CB8AC3E}">
        <p14:creationId xmlns:p14="http://schemas.microsoft.com/office/powerpoint/2010/main" val="255601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arge Language Models 101: History, Evolution and Future">
            <a:extLst>
              <a:ext uri="{FF2B5EF4-FFF2-40B4-BE49-F238E27FC236}">
                <a16:creationId xmlns:a16="http://schemas.microsoft.com/office/drawing/2014/main" id="{352EA03E-1F1A-AB32-41F9-CA09B723B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392" y="393290"/>
            <a:ext cx="10166555" cy="624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745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5306F-861B-21B3-786F-DA6350207566}"/>
              </a:ext>
            </a:extLst>
          </p:cNvPr>
          <p:cNvPicPr>
            <a:picLocks noChangeAspect="1"/>
          </p:cNvPicPr>
          <p:nvPr/>
        </p:nvPicPr>
        <p:blipFill>
          <a:blip r:embed="rId2"/>
          <a:stretch>
            <a:fillRect/>
          </a:stretch>
        </p:blipFill>
        <p:spPr>
          <a:xfrm>
            <a:off x="1249680" y="518160"/>
            <a:ext cx="10220960" cy="6226002"/>
          </a:xfrm>
          <a:prstGeom prst="rect">
            <a:avLst/>
          </a:prstGeom>
        </p:spPr>
      </p:pic>
    </p:spTree>
    <p:extLst>
      <p:ext uri="{BB962C8B-B14F-4D97-AF65-F5344CB8AC3E}">
        <p14:creationId xmlns:p14="http://schemas.microsoft.com/office/powerpoint/2010/main" val="14051666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A6808E-BF2B-FFF9-57EF-9AAAA83753E2}"/>
              </a:ext>
            </a:extLst>
          </p:cNvPr>
          <p:cNvPicPr>
            <a:picLocks noChangeAspect="1"/>
          </p:cNvPicPr>
          <p:nvPr/>
        </p:nvPicPr>
        <p:blipFill>
          <a:blip r:embed="rId2"/>
          <a:stretch>
            <a:fillRect/>
          </a:stretch>
        </p:blipFill>
        <p:spPr>
          <a:xfrm>
            <a:off x="874538" y="730156"/>
            <a:ext cx="10687542" cy="1850483"/>
          </a:xfrm>
          <a:prstGeom prst="rect">
            <a:avLst/>
          </a:prstGeom>
        </p:spPr>
      </p:pic>
    </p:spTree>
    <p:extLst>
      <p:ext uri="{BB962C8B-B14F-4D97-AF65-F5344CB8AC3E}">
        <p14:creationId xmlns:p14="http://schemas.microsoft.com/office/powerpoint/2010/main" val="2294177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876F2-9902-206E-44BA-84F27504CFC5}"/>
              </a:ext>
            </a:extLst>
          </p:cNvPr>
          <p:cNvPicPr>
            <a:picLocks noChangeAspect="1"/>
          </p:cNvPicPr>
          <p:nvPr/>
        </p:nvPicPr>
        <p:blipFill>
          <a:blip r:embed="rId2"/>
          <a:stretch>
            <a:fillRect/>
          </a:stretch>
        </p:blipFill>
        <p:spPr>
          <a:xfrm>
            <a:off x="985520" y="694943"/>
            <a:ext cx="10190480" cy="5468113"/>
          </a:xfrm>
          <a:prstGeom prst="rect">
            <a:avLst/>
          </a:prstGeom>
        </p:spPr>
      </p:pic>
    </p:spTree>
    <p:extLst>
      <p:ext uri="{BB962C8B-B14F-4D97-AF65-F5344CB8AC3E}">
        <p14:creationId xmlns:p14="http://schemas.microsoft.com/office/powerpoint/2010/main" val="18630915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4D7E6-7E12-D404-5CDC-D215B9488683}"/>
              </a:ext>
            </a:extLst>
          </p:cNvPr>
          <p:cNvPicPr>
            <a:picLocks noChangeAspect="1"/>
          </p:cNvPicPr>
          <p:nvPr/>
        </p:nvPicPr>
        <p:blipFill>
          <a:blip r:embed="rId2"/>
          <a:stretch>
            <a:fillRect/>
          </a:stretch>
        </p:blipFill>
        <p:spPr>
          <a:xfrm>
            <a:off x="787400" y="417493"/>
            <a:ext cx="10617200" cy="914528"/>
          </a:xfrm>
          <a:prstGeom prst="rect">
            <a:avLst/>
          </a:prstGeom>
        </p:spPr>
      </p:pic>
      <p:pic>
        <p:nvPicPr>
          <p:cNvPr id="5" name="Picture 4">
            <a:extLst>
              <a:ext uri="{FF2B5EF4-FFF2-40B4-BE49-F238E27FC236}">
                <a16:creationId xmlns:a16="http://schemas.microsoft.com/office/drawing/2014/main" id="{1F00FF2C-A970-DD7C-FB84-B28489414A97}"/>
              </a:ext>
            </a:extLst>
          </p:cNvPr>
          <p:cNvPicPr>
            <a:picLocks noChangeAspect="1"/>
          </p:cNvPicPr>
          <p:nvPr/>
        </p:nvPicPr>
        <p:blipFill>
          <a:blip r:embed="rId3"/>
          <a:stretch>
            <a:fillRect/>
          </a:stretch>
        </p:blipFill>
        <p:spPr>
          <a:xfrm>
            <a:off x="1046480" y="1332021"/>
            <a:ext cx="9489440" cy="5282139"/>
          </a:xfrm>
          <a:prstGeom prst="rect">
            <a:avLst/>
          </a:prstGeom>
        </p:spPr>
      </p:pic>
    </p:spTree>
    <p:extLst>
      <p:ext uri="{BB962C8B-B14F-4D97-AF65-F5344CB8AC3E}">
        <p14:creationId xmlns:p14="http://schemas.microsoft.com/office/powerpoint/2010/main" val="23641099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414DE-2A94-18A3-68F7-6C8C8A3A0383}"/>
              </a:ext>
            </a:extLst>
          </p:cNvPr>
          <p:cNvPicPr>
            <a:picLocks noChangeAspect="1"/>
          </p:cNvPicPr>
          <p:nvPr/>
        </p:nvPicPr>
        <p:blipFill>
          <a:blip r:embed="rId2"/>
          <a:stretch>
            <a:fillRect/>
          </a:stretch>
        </p:blipFill>
        <p:spPr>
          <a:xfrm>
            <a:off x="833120" y="686306"/>
            <a:ext cx="10769600" cy="1848108"/>
          </a:xfrm>
          <a:prstGeom prst="rect">
            <a:avLst/>
          </a:prstGeom>
        </p:spPr>
      </p:pic>
    </p:spTree>
    <p:extLst>
      <p:ext uri="{BB962C8B-B14F-4D97-AF65-F5344CB8AC3E}">
        <p14:creationId xmlns:p14="http://schemas.microsoft.com/office/powerpoint/2010/main" val="34982959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9D3FDE-B4A1-8621-3B7A-499A2C9240D3}"/>
              </a:ext>
            </a:extLst>
          </p:cNvPr>
          <p:cNvPicPr>
            <a:picLocks noChangeAspect="1"/>
          </p:cNvPicPr>
          <p:nvPr/>
        </p:nvPicPr>
        <p:blipFill>
          <a:blip r:embed="rId2"/>
          <a:stretch>
            <a:fillRect/>
          </a:stretch>
        </p:blipFill>
        <p:spPr>
          <a:xfrm>
            <a:off x="985520" y="685417"/>
            <a:ext cx="10373360" cy="5487166"/>
          </a:xfrm>
          <a:prstGeom prst="rect">
            <a:avLst/>
          </a:prstGeom>
        </p:spPr>
      </p:pic>
    </p:spTree>
    <p:extLst>
      <p:ext uri="{BB962C8B-B14F-4D97-AF65-F5344CB8AC3E}">
        <p14:creationId xmlns:p14="http://schemas.microsoft.com/office/powerpoint/2010/main" val="5983497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5E3D3-44F1-F2A8-D49A-393025C4507A}"/>
              </a:ext>
            </a:extLst>
          </p:cNvPr>
          <p:cNvPicPr>
            <a:picLocks noChangeAspect="1"/>
          </p:cNvPicPr>
          <p:nvPr/>
        </p:nvPicPr>
        <p:blipFill>
          <a:blip r:embed="rId2"/>
          <a:stretch>
            <a:fillRect/>
          </a:stretch>
        </p:blipFill>
        <p:spPr>
          <a:xfrm>
            <a:off x="1051808" y="812800"/>
            <a:ext cx="10088383" cy="5588000"/>
          </a:xfrm>
          <a:prstGeom prst="rect">
            <a:avLst/>
          </a:prstGeom>
        </p:spPr>
      </p:pic>
    </p:spTree>
    <p:extLst>
      <p:ext uri="{BB962C8B-B14F-4D97-AF65-F5344CB8AC3E}">
        <p14:creationId xmlns:p14="http://schemas.microsoft.com/office/powerpoint/2010/main" val="184471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C4714-D1A3-8A1C-E0F2-E7EB400867B4}"/>
              </a:ext>
            </a:extLst>
          </p:cNvPr>
          <p:cNvPicPr>
            <a:picLocks noChangeAspect="1"/>
          </p:cNvPicPr>
          <p:nvPr/>
        </p:nvPicPr>
        <p:blipFill>
          <a:blip r:embed="rId2"/>
          <a:stretch>
            <a:fillRect/>
          </a:stretch>
        </p:blipFill>
        <p:spPr>
          <a:xfrm>
            <a:off x="904240" y="823549"/>
            <a:ext cx="10800079" cy="5210902"/>
          </a:xfrm>
          <a:prstGeom prst="rect">
            <a:avLst/>
          </a:prstGeom>
        </p:spPr>
      </p:pic>
    </p:spTree>
    <p:extLst>
      <p:ext uri="{BB962C8B-B14F-4D97-AF65-F5344CB8AC3E}">
        <p14:creationId xmlns:p14="http://schemas.microsoft.com/office/powerpoint/2010/main" val="17100053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CFF83-66C3-5F3B-7672-1FEE90E751F1}"/>
              </a:ext>
            </a:extLst>
          </p:cNvPr>
          <p:cNvPicPr>
            <a:picLocks noChangeAspect="1"/>
          </p:cNvPicPr>
          <p:nvPr/>
        </p:nvPicPr>
        <p:blipFill>
          <a:blip r:embed="rId2"/>
          <a:stretch>
            <a:fillRect/>
          </a:stretch>
        </p:blipFill>
        <p:spPr>
          <a:xfrm>
            <a:off x="1016000" y="509180"/>
            <a:ext cx="10403840" cy="5839640"/>
          </a:xfrm>
          <a:prstGeom prst="rect">
            <a:avLst/>
          </a:prstGeom>
        </p:spPr>
      </p:pic>
    </p:spTree>
    <p:extLst>
      <p:ext uri="{BB962C8B-B14F-4D97-AF65-F5344CB8AC3E}">
        <p14:creationId xmlns:p14="http://schemas.microsoft.com/office/powerpoint/2010/main" val="1312054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1528A-1AD8-CE81-8F2F-A4058381EE73}"/>
              </a:ext>
            </a:extLst>
          </p:cNvPr>
          <p:cNvPicPr>
            <a:picLocks noChangeAspect="1"/>
          </p:cNvPicPr>
          <p:nvPr/>
        </p:nvPicPr>
        <p:blipFill>
          <a:blip r:embed="rId2"/>
          <a:stretch>
            <a:fillRect/>
          </a:stretch>
        </p:blipFill>
        <p:spPr>
          <a:xfrm>
            <a:off x="953728" y="599768"/>
            <a:ext cx="10392697" cy="5584721"/>
          </a:xfrm>
          <a:prstGeom prst="rect">
            <a:avLst/>
          </a:prstGeom>
        </p:spPr>
      </p:pic>
    </p:spTree>
    <p:extLst>
      <p:ext uri="{BB962C8B-B14F-4D97-AF65-F5344CB8AC3E}">
        <p14:creationId xmlns:p14="http://schemas.microsoft.com/office/powerpoint/2010/main" val="3396788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4975A-49BD-0CC7-8ED4-A9274BAB6F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92B8A3-F5C5-45AA-36C7-39B1872D7768}"/>
              </a:ext>
            </a:extLst>
          </p:cNvPr>
          <p:cNvPicPr>
            <a:picLocks noChangeAspect="1"/>
          </p:cNvPicPr>
          <p:nvPr/>
        </p:nvPicPr>
        <p:blipFill>
          <a:blip r:embed="rId2"/>
          <a:stretch>
            <a:fillRect/>
          </a:stretch>
        </p:blipFill>
        <p:spPr>
          <a:xfrm>
            <a:off x="1261388" y="599440"/>
            <a:ext cx="9669224" cy="5872479"/>
          </a:xfrm>
          <a:prstGeom prst="rect">
            <a:avLst/>
          </a:prstGeom>
        </p:spPr>
      </p:pic>
    </p:spTree>
    <p:extLst>
      <p:ext uri="{BB962C8B-B14F-4D97-AF65-F5344CB8AC3E}">
        <p14:creationId xmlns:p14="http://schemas.microsoft.com/office/powerpoint/2010/main" val="2698139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10F0F-1406-300B-CD96-15A1AAC577AE}"/>
              </a:ext>
            </a:extLst>
          </p:cNvPr>
          <p:cNvSpPr txBox="1"/>
          <p:nvPr/>
        </p:nvSpPr>
        <p:spPr>
          <a:xfrm>
            <a:off x="685800" y="387757"/>
            <a:ext cx="10820400" cy="2932341"/>
          </a:xfrm>
          <a:prstGeom prst="rect">
            <a:avLst/>
          </a:prstGeom>
          <a:noFill/>
        </p:spPr>
        <p:txBody>
          <a:bodyPr wrap="square">
            <a:spAutoFit/>
          </a:bodyPr>
          <a:lstStyle/>
          <a:p>
            <a:pPr algn="ctr">
              <a:lnSpc>
                <a:spcPct val="150000"/>
              </a:lnSpc>
            </a:pPr>
            <a:r>
              <a:rPr lang="en-US" sz="3000" b="1" dirty="0">
                <a:solidFill>
                  <a:schemeClr val="bg2"/>
                </a:solidFill>
              </a:rPr>
              <a:t>What is a Transformer?</a:t>
            </a:r>
          </a:p>
          <a:p>
            <a:pPr algn="just">
              <a:lnSpc>
                <a:spcPct val="150000"/>
              </a:lnSpc>
            </a:pPr>
            <a:r>
              <a:rPr lang="en-US" sz="2400" dirty="0"/>
              <a:t>A </a:t>
            </a:r>
            <a:r>
              <a:rPr lang="en-US" sz="2400" b="1" dirty="0"/>
              <a:t>Transformer</a:t>
            </a:r>
            <a:r>
              <a:rPr lang="en-US" sz="2400" dirty="0"/>
              <a:t> is a deep learning model introduced in </a:t>
            </a:r>
            <a:r>
              <a:rPr lang="en-US" sz="2400" b="1" dirty="0"/>
              <a:t>"Attention Is All You Need" (Vaswani et al., 2017)</a:t>
            </a:r>
            <a:r>
              <a:rPr lang="en-US" sz="2400" dirty="0"/>
              <a:t>. It </a:t>
            </a:r>
            <a:r>
              <a:rPr lang="en-US" sz="2400" b="1" dirty="0"/>
              <a:t>replaces recurrent layers (RNNs, LSTMs)</a:t>
            </a:r>
            <a:r>
              <a:rPr lang="en-US" sz="2400" dirty="0"/>
              <a:t> with </a:t>
            </a:r>
            <a:r>
              <a:rPr lang="en-US" sz="2400" b="1" dirty="0"/>
              <a:t>self-attention mechanisms</a:t>
            </a:r>
            <a:r>
              <a:rPr lang="en-US" sz="2400" dirty="0"/>
              <a:t>, allowing for </a:t>
            </a:r>
            <a:r>
              <a:rPr lang="en-US" sz="2400" b="1" dirty="0"/>
              <a:t>parallel processing</a:t>
            </a:r>
            <a:r>
              <a:rPr lang="en-US" sz="2400" dirty="0"/>
              <a:t> and </a:t>
            </a:r>
            <a:r>
              <a:rPr lang="en-US" sz="2400" b="1" dirty="0"/>
              <a:t>long-range dependencies</a:t>
            </a:r>
            <a:r>
              <a:rPr lang="en-US" sz="2400" dirty="0"/>
              <a:t>.</a:t>
            </a:r>
          </a:p>
        </p:txBody>
      </p:sp>
    </p:spTree>
    <p:extLst>
      <p:ext uri="{BB962C8B-B14F-4D97-AF65-F5344CB8AC3E}">
        <p14:creationId xmlns:p14="http://schemas.microsoft.com/office/powerpoint/2010/main" val="347508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DD43E-94B6-F1F6-AAAE-D5A484CA3365}"/>
              </a:ext>
            </a:extLst>
          </p:cNvPr>
          <p:cNvPicPr>
            <a:picLocks noChangeAspect="1"/>
          </p:cNvPicPr>
          <p:nvPr/>
        </p:nvPicPr>
        <p:blipFill>
          <a:blip r:embed="rId2"/>
          <a:stretch>
            <a:fillRect/>
          </a:stretch>
        </p:blipFill>
        <p:spPr>
          <a:xfrm>
            <a:off x="1380467" y="1080760"/>
            <a:ext cx="9431066" cy="4696480"/>
          </a:xfrm>
          <a:prstGeom prst="rect">
            <a:avLst/>
          </a:prstGeom>
        </p:spPr>
      </p:pic>
    </p:spTree>
    <p:extLst>
      <p:ext uri="{BB962C8B-B14F-4D97-AF65-F5344CB8AC3E}">
        <p14:creationId xmlns:p14="http://schemas.microsoft.com/office/powerpoint/2010/main" val="64296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BFC29-ED25-D9C0-47FB-57F1AED6A3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A6B926-0B7B-A1C7-E7FE-DF046FD3FC2C}"/>
              </a:ext>
            </a:extLst>
          </p:cNvPr>
          <p:cNvPicPr>
            <a:picLocks noChangeAspect="1"/>
          </p:cNvPicPr>
          <p:nvPr/>
        </p:nvPicPr>
        <p:blipFill>
          <a:blip r:embed="rId2"/>
          <a:stretch>
            <a:fillRect/>
          </a:stretch>
        </p:blipFill>
        <p:spPr>
          <a:xfrm>
            <a:off x="1163555" y="452246"/>
            <a:ext cx="2943636" cy="2371832"/>
          </a:xfrm>
          <a:prstGeom prst="rect">
            <a:avLst/>
          </a:prstGeom>
        </p:spPr>
      </p:pic>
      <p:pic>
        <p:nvPicPr>
          <p:cNvPr id="5" name="Picture 4">
            <a:extLst>
              <a:ext uri="{FF2B5EF4-FFF2-40B4-BE49-F238E27FC236}">
                <a16:creationId xmlns:a16="http://schemas.microsoft.com/office/drawing/2014/main" id="{82B365B1-2A3E-A8D8-72FF-CC6B661386AC}"/>
              </a:ext>
            </a:extLst>
          </p:cNvPr>
          <p:cNvPicPr>
            <a:picLocks noChangeAspect="1"/>
          </p:cNvPicPr>
          <p:nvPr/>
        </p:nvPicPr>
        <p:blipFill>
          <a:blip r:embed="rId3"/>
          <a:stretch>
            <a:fillRect/>
          </a:stretch>
        </p:blipFill>
        <p:spPr>
          <a:xfrm>
            <a:off x="4519392" y="1028365"/>
            <a:ext cx="3153215" cy="3665555"/>
          </a:xfrm>
          <a:prstGeom prst="rect">
            <a:avLst/>
          </a:prstGeom>
        </p:spPr>
      </p:pic>
      <p:pic>
        <p:nvPicPr>
          <p:cNvPr id="7" name="Picture 6">
            <a:extLst>
              <a:ext uri="{FF2B5EF4-FFF2-40B4-BE49-F238E27FC236}">
                <a16:creationId xmlns:a16="http://schemas.microsoft.com/office/drawing/2014/main" id="{C379B98A-BD7E-2E6C-93AD-B6034E1815C1}"/>
              </a:ext>
            </a:extLst>
          </p:cNvPr>
          <p:cNvPicPr>
            <a:picLocks noChangeAspect="1"/>
          </p:cNvPicPr>
          <p:nvPr/>
        </p:nvPicPr>
        <p:blipFill>
          <a:blip r:embed="rId4"/>
          <a:stretch>
            <a:fillRect/>
          </a:stretch>
        </p:blipFill>
        <p:spPr>
          <a:xfrm>
            <a:off x="8343222" y="2312589"/>
            <a:ext cx="3096057" cy="3397332"/>
          </a:xfrm>
          <a:prstGeom prst="rect">
            <a:avLst/>
          </a:prstGeom>
        </p:spPr>
      </p:pic>
      <p:pic>
        <p:nvPicPr>
          <p:cNvPr id="4" name="Picture 3">
            <a:extLst>
              <a:ext uri="{FF2B5EF4-FFF2-40B4-BE49-F238E27FC236}">
                <a16:creationId xmlns:a16="http://schemas.microsoft.com/office/drawing/2014/main" id="{689F0705-4135-5927-6559-4410E9DCADC1}"/>
              </a:ext>
            </a:extLst>
          </p:cNvPr>
          <p:cNvPicPr>
            <a:picLocks noChangeAspect="1"/>
          </p:cNvPicPr>
          <p:nvPr/>
        </p:nvPicPr>
        <p:blipFill>
          <a:blip r:embed="rId5"/>
          <a:stretch>
            <a:fillRect/>
          </a:stretch>
        </p:blipFill>
        <p:spPr>
          <a:xfrm>
            <a:off x="1163555" y="5104999"/>
            <a:ext cx="6582694" cy="1209844"/>
          </a:xfrm>
          <a:prstGeom prst="rect">
            <a:avLst/>
          </a:prstGeom>
        </p:spPr>
      </p:pic>
    </p:spTree>
    <p:extLst>
      <p:ext uri="{BB962C8B-B14F-4D97-AF65-F5344CB8AC3E}">
        <p14:creationId xmlns:p14="http://schemas.microsoft.com/office/powerpoint/2010/main" val="230685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6A544-B656-81F6-BBB1-5D946212447B}"/>
              </a:ext>
            </a:extLst>
          </p:cNvPr>
          <p:cNvPicPr>
            <a:picLocks noChangeAspect="1"/>
          </p:cNvPicPr>
          <p:nvPr/>
        </p:nvPicPr>
        <p:blipFill>
          <a:blip r:embed="rId2"/>
          <a:stretch>
            <a:fillRect/>
          </a:stretch>
        </p:blipFill>
        <p:spPr>
          <a:xfrm>
            <a:off x="1524000" y="774078"/>
            <a:ext cx="8858848" cy="5017122"/>
          </a:xfrm>
          <a:prstGeom prst="rect">
            <a:avLst/>
          </a:prstGeom>
        </p:spPr>
      </p:pic>
    </p:spTree>
    <p:extLst>
      <p:ext uri="{BB962C8B-B14F-4D97-AF65-F5344CB8AC3E}">
        <p14:creationId xmlns:p14="http://schemas.microsoft.com/office/powerpoint/2010/main" val="2360503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6F4ED-E67A-22EF-88EC-71ECD3980128}"/>
              </a:ext>
            </a:extLst>
          </p:cNvPr>
          <p:cNvPicPr>
            <a:picLocks noChangeAspect="1"/>
          </p:cNvPicPr>
          <p:nvPr/>
        </p:nvPicPr>
        <p:blipFill>
          <a:blip r:embed="rId2"/>
          <a:stretch>
            <a:fillRect/>
          </a:stretch>
        </p:blipFill>
        <p:spPr>
          <a:xfrm>
            <a:off x="822960" y="452120"/>
            <a:ext cx="10403840" cy="5953760"/>
          </a:xfrm>
          <a:prstGeom prst="rect">
            <a:avLst/>
          </a:prstGeom>
        </p:spPr>
      </p:pic>
    </p:spTree>
    <p:extLst>
      <p:ext uri="{BB962C8B-B14F-4D97-AF65-F5344CB8AC3E}">
        <p14:creationId xmlns:p14="http://schemas.microsoft.com/office/powerpoint/2010/main" val="216527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66CF5-33D7-B9B1-19FD-A94CECE0B371}"/>
              </a:ext>
            </a:extLst>
          </p:cNvPr>
          <p:cNvPicPr>
            <a:picLocks noChangeAspect="1"/>
          </p:cNvPicPr>
          <p:nvPr/>
        </p:nvPicPr>
        <p:blipFill>
          <a:blip r:embed="rId2"/>
          <a:stretch>
            <a:fillRect/>
          </a:stretch>
        </p:blipFill>
        <p:spPr>
          <a:xfrm>
            <a:off x="799361" y="356759"/>
            <a:ext cx="10593278" cy="6144482"/>
          </a:xfrm>
          <a:prstGeom prst="rect">
            <a:avLst/>
          </a:prstGeom>
        </p:spPr>
      </p:pic>
    </p:spTree>
    <p:extLst>
      <p:ext uri="{BB962C8B-B14F-4D97-AF65-F5344CB8AC3E}">
        <p14:creationId xmlns:p14="http://schemas.microsoft.com/office/powerpoint/2010/main" val="2005853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D6251BD-8CD7-6EB8-FDB5-04755E9ED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723" y="403122"/>
            <a:ext cx="10245212" cy="604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18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D2A64-5F0E-7CDF-6569-5056D62BAD0A}"/>
              </a:ext>
            </a:extLst>
          </p:cNvPr>
          <p:cNvPicPr>
            <a:picLocks noChangeAspect="1"/>
          </p:cNvPicPr>
          <p:nvPr/>
        </p:nvPicPr>
        <p:blipFill>
          <a:blip r:embed="rId2"/>
          <a:stretch>
            <a:fillRect/>
          </a:stretch>
        </p:blipFill>
        <p:spPr>
          <a:xfrm>
            <a:off x="956545" y="518160"/>
            <a:ext cx="10278909" cy="6002134"/>
          </a:xfrm>
          <a:prstGeom prst="rect">
            <a:avLst/>
          </a:prstGeom>
        </p:spPr>
      </p:pic>
    </p:spTree>
    <p:extLst>
      <p:ext uri="{BB962C8B-B14F-4D97-AF65-F5344CB8AC3E}">
        <p14:creationId xmlns:p14="http://schemas.microsoft.com/office/powerpoint/2010/main" val="1553994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39C14-17B3-7A10-F10D-224A0D038CDB}"/>
              </a:ext>
            </a:extLst>
          </p:cNvPr>
          <p:cNvPicPr>
            <a:picLocks noChangeAspect="1"/>
          </p:cNvPicPr>
          <p:nvPr/>
        </p:nvPicPr>
        <p:blipFill>
          <a:blip r:embed="rId2"/>
          <a:stretch>
            <a:fillRect/>
          </a:stretch>
        </p:blipFill>
        <p:spPr>
          <a:xfrm>
            <a:off x="613597" y="699706"/>
            <a:ext cx="10964805" cy="5458587"/>
          </a:xfrm>
          <a:prstGeom prst="rect">
            <a:avLst/>
          </a:prstGeom>
        </p:spPr>
      </p:pic>
    </p:spTree>
    <p:extLst>
      <p:ext uri="{BB962C8B-B14F-4D97-AF65-F5344CB8AC3E}">
        <p14:creationId xmlns:p14="http://schemas.microsoft.com/office/powerpoint/2010/main" val="305216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C6F88-F734-CF80-FC2E-1A7ADA4FFD3D}"/>
              </a:ext>
            </a:extLst>
          </p:cNvPr>
          <p:cNvPicPr>
            <a:picLocks noChangeAspect="1"/>
          </p:cNvPicPr>
          <p:nvPr/>
        </p:nvPicPr>
        <p:blipFill>
          <a:blip r:embed="rId2"/>
          <a:stretch>
            <a:fillRect/>
          </a:stretch>
        </p:blipFill>
        <p:spPr>
          <a:xfrm>
            <a:off x="627887" y="775917"/>
            <a:ext cx="10936226" cy="5306165"/>
          </a:xfrm>
          <a:prstGeom prst="rect">
            <a:avLst/>
          </a:prstGeom>
        </p:spPr>
      </p:pic>
    </p:spTree>
    <p:extLst>
      <p:ext uri="{BB962C8B-B14F-4D97-AF65-F5344CB8AC3E}">
        <p14:creationId xmlns:p14="http://schemas.microsoft.com/office/powerpoint/2010/main" val="1672477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EEB2-2596-4C34-8404-4163390B26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6C0ED4-D08C-E9F7-231B-8AE8EF125D97}"/>
              </a:ext>
            </a:extLst>
          </p:cNvPr>
          <p:cNvPicPr>
            <a:picLocks noChangeAspect="1"/>
          </p:cNvPicPr>
          <p:nvPr/>
        </p:nvPicPr>
        <p:blipFill>
          <a:blip r:embed="rId2"/>
          <a:stretch>
            <a:fillRect/>
          </a:stretch>
        </p:blipFill>
        <p:spPr>
          <a:xfrm>
            <a:off x="1085150" y="1452286"/>
            <a:ext cx="10021699" cy="3953427"/>
          </a:xfrm>
          <a:prstGeom prst="rect">
            <a:avLst/>
          </a:prstGeom>
        </p:spPr>
      </p:pic>
    </p:spTree>
    <p:extLst>
      <p:ext uri="{BB962C8B-B14F-4D97-AF65-F5344CB8AC3E}">
        <p14:creationId xmlns:p14="http://schemas.microsoft.com/office/powerpoint/2010/main" val="393230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247A0-4E04-C99A-93BE-1E535C6001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A11C1B-3D4F-7C00-EC6A-DB578C04CDC5}"/>
              </a:ext>
            </a:extLst>
          </p:cNvPr>
          <p:cNvPicPr>
            <a:picLocks noChangeAspect="1"/>
          </p:cNvPicPr>
          <p:nvPr/>
        </p:nvPicPr>
        <p:blipFill>
          <a:blip r:embed="rId2"/>
          <a:stretch>
            <a:fillRect/>
          </a:stretch>
        </p:blipFill>
        <p:spPr>
          <a:xfrm>
            <a:off x="831653" y="1136125"/>
            <a:ext cx="10155067" cy="3858163"/>
          </a:xfrm>
          <a:prstGeom prst="rect">
            <a:avLst/>
          </a:prstGeom>
        </p:spPr>
      </p:pic>
    </p:spTree>
    <p:extLst>
      <p:ext uri="{BB962C8B-B14F-4D97-AF65-F5344CB8AC3E}">
        <p14:creationId xmlns:p14="http://schemas.microsoft.com/office/powerpoint/2010/main" val="375180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D46CC-28EF-4AF8-9541-528815684F9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97E53C-FDE6-8991-9549-8F4F273C6AEC}"/>
              </a:ext>
            </a:extLst>
          </p:cNvPr>
          <p:cNvPicPr>
            <a:picLocks noChangeAspect="1"/>
          </p:cNvPicPr>
          <p:nvPr/>
        </p:nvPicPr>
        <p:blipFill>
          <a:blip r:embed="rId2"/>
          <a:stretch>
            <a:fillRect/>
          </a:stretch>
        </p:blipFill>
        <p:spPr>
          <a:xfrm>
            <a:off x="619432" y="1380839"/>
            <a:ext cx="10864645" cy="4096322"/>
          </a:xfrm>
          <a:prstGeom prst="rect">
            <a:avLst/>
          </a:prstGeom>
        </p:spPr>
      </p:pic>
    </p:spTree>
    <p:extLst>
      <p:ext uri="{BB962C8B-B14F-4D97-AF65-F5344CB8AC3E}">
        <p14:creationId xmlns:p14="http://schemas.microsoft.com/office/powerpoint/2010/main" val="136492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E44A1-D827-0D7C-C1B1-9FF592922AC3}"/>
              </a:ext>
            </a:extLst>
          </p:cNvPr>
          <p:cNvSpPr txBox="1"/>
          <p:nvPr/>
        </p:nvSpPr>
        <p:spPr>
          <a:xfrm>
            <a:off x="460806" y="445791"/>
            <a:ext cx="10953135" cy="4594335"/>
          </a:xfrm>
          <a:prstGeom prst="rect">
            <a:avLst/>
          </a:prstGeom>
          <a:noFill/>
        </p:spPr>
        <p:txBody>
          <a:bodyPr wrap="square">
            <a:spAutoFit/>
          </a:bodyPr>
          <a:lstStyle/>
          <a:p>
            <a:pPr algn="ctr">
              <a:lnSpc>
                <a:spcPct val="200000"/>
              </a:lnSpc>
            </a:pPr>
            <a:r>
              <a:rPr lang="en-US" sz="3000" b="1" i="0" dirty="0">
                <a:solidFill>
                  <a:schemeClr val="bg2"/>
                </a:solidFill>
                <a:effectLst/>
              </a:rPr>
              <a:t>Recurrent Neural Networks</a:t>
            </a:r>
          </a:p>
          <a:p>
            <a:pPr algn="just">
              <a:lnSpc>
                <a:spcPct val="200000"/>
              </a:lnSpc>
            </a:pPr>
            <a:r>
              <a:rPr lang="en-US" sz="2400" b="0" i="0" dirty="0">
                <a:solidFill>
                  <a:srgbClr val="242424"/>
                </a:solidFill>
                <a:effectLst/>
              </a:rPr>
              <a:t>To increase the context available to our language model, we can use a recurrent neural network, a type of stateful NN. The network for each word maintains a state influenced by both the current word and previous hidden state. This architecture removes the fixes size of the context alleviating the problems of simpler neural language models.</a:t>
            </a:r>
          </a:p>
        </p:txBody>
      </p:sp>
    </p:spTree>
    <p:extLst>
      <p:ext uri="{BB962C8B-B14F-4D97-AF65-F5344CB8AC3E}">
        <p14:creationId xmlns:p14="http://schemas.microsoft.com/office/powerpoint/2010/main" val="381823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NN to Transformers: The principle behind LLMs">
            <a:extLst>
              <a:ext uri="{FF2B5EF4-FFF2-40B4-BE49-F238E27FC236}">
                <a16:creationId xmlns:a16="http://schemas.microsoft.com/office/drawing/2014/main" id="{B19E8FF4-F74D-B82D-F384-CB756D731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21" y="992221"/>
            <a:ext cx="9727660" cy="483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822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E6C2D36-D20A-E07E-9EF7-023DAA73D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889" y="571500"/>
            <a:ext cx="10392697"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57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306950D-D80F-AACA-3498-81CCAB428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071" y="442452"/>
            <a:ext cx="10589342" cy="548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45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48930A-A16C-5571-55C6-224EAEC4FBC1}"/>
              </a:ext>
            </a:extLst>
          </p:cNvPr>
          <p:cNvSpPr txBox="1"/>
          <p:nvPr/>
        </p:nvSpPr>
        <p:spPr>
          <a:xfrm>
            <a:off x="383458" y="778543"/>
            <a:ext cx="11425084" cy="5009833"/>
          </a:xfrm>
          <a:prstGeom prst="rect">
            <a:avLst/>
          </a:prstGeom>
          <a:noFill/>
        </p:spPr>
        <p:txBody>
          <a:bodyPr wrap="square">
            <a:spAutoFit/>
          </a:bodyPr>
          <a:lstStyle/>
          <a:p>
            <a:pPr algn="just">
              <a:lnSpc>
                <a:spcPct val="150000"/>
              </a:lnSpc>
            </a:pPr>
            <a:r>
              <a:rPr lang="en-US" sz="2400" b="1" i="0" dirty="0">
                <a:solidFill>
                  <a:srgbClr val="242424"/>
                </a:solidFill>
                <a:effectLst/>
              </a:rPr>
              <a:t>LSTM</a:t>
            </a:r>
          </a:p>
          <a:p>
            <a:pPr algn="just">
              <a:lnSpc>
                <a:spcPct val="150000"/>
              </a:lnSpc>
            </a:pPr>
            <a:r>
              <a:rPr lang="en-US" sz="2400" i="0" dirty="0">
                <a:solidFill>
                  <a:srgbClr val="242424"/>
                </a:solidFill>
                <a:effectLst/>
              </a:rPr>
              <a:t>One of the architecture proposed to solve the vanishing gradient problem is called Long Short-Term Memory, and it works by having both and hidden state and a memory cell and three gates the form read (in the hidden state), write and delete of the cell. They are called the output, input, and forget gate, respectively. This architecture implements a dedicated way to maintain long-term dependencies, which is never forgetting the memory cell.</a:t>
            </a:r>
          </a:p>
          <a:p>
            <a:pPr algn="just">
              <a:lnSpc>
                <a:spcPct val="150000"/>
              </a:lnSpc>
            </a:pPr>
            <a:br>
              <a:rPr lang="en-US" sz="2400" dirty="0">
                <a:effectLst/>
              </a:rPr>
            </a:br>
            <a:endParaRPr lang="en-IN" sz="2400" dirty="0"/>
          </a:p>
        </p:txBody>
      </p:sp>
    </p:spTree>
    <p:extLst>
      <p:ext uri="{BB962C8B-B14F-4D97-AF65-F5344CB8AC3E}">
        <p14:creationId xmlns:p14="http://schemas.microsoft.com/office/powerpoint/2010/main" val="2702897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EDCF8D-A9C7-6B95-C2B6-EE36952CC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205" y="530943"/>
            <a:ext cx="10019071" cy="53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95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ED7B74A-5D05-4BCA-0863-1BF7AA0F0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29" y="491614"/>
            <a:ext cx="10589342" cy="608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71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449EE-A4F3-00F7-31B7-3EAF484595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B04A0C-04EE-9151-3E04-EEF3E455AC40}"/>
              </a:ext>
            </a:extLst>
          </p:cNvPr>
          <p:cNvSpPr txBox="1"/>
          <p:nvPr/>
        </p:nvSpPr>
        <p:spPr>
          <a:xfrm>
            <a:off x="609598" y="615644"/>
            <a:ext cx="10589343" cy="4409669"/>
          </a:xfrm>
          <a:prstGeom prst="rect">
            <a:avLst/>
          </a:prstGeom>
          <a:noFill/>
        </p:spPr>
        <p:txBody>
          <a:bodyPr wrap="square">
            <a:spAutoFit/>
          </a:bodyPr>
          <a:lstStyle/>
          <a:p>
            <a:pPr marL="342900" indent="-342900" algn="just">
              <a:lnSpc>
                <a:spcPct val="200000"/>
              </a:lnSpc>
              <a:buFont typeface="Arial" panose="020B0604020202020204" pitchFamily="34" charset="0"/>
              <a:buChar char="•"/>
            </a:pPr>
            <a:r>
              <a:rPr lang="en-US" sz="2400" b="0" i="0" dirty="0">
                <a:solidFill>
                  <a:srgbClr val="383838"/>
                </a:solidFill>
                <a:effectLst/>
                <a:ea typeface="Calibri" panose="020F0502020204030204" pitchFamily="34" charset="0"/>
                <a:cs typeface="Calibri" panose="020F0502020204030204" pitchFamily="34" charset="0"/>
              </a:rPr>
              <a:t>Seq2Seq (Sequence-to-Sequence) models are a type of neural network, an exceptional</a:t>
            </a:r>
            <a:r>
              <a:rPr lang="en-US" sz="2400" b="0" i="0" u="sng" dirty="0">
                <a:effectLst/>
                <a:ea typeface="Calibri" panose="020F0502020204030204" pitchFamily="34" charset="0"/>
                <a:cs typeface="Calibri" panose="020F0502020204030204" pitchFamily="34" charset="0"/>
              </a:rPr>
              <a:t> Recurrent Neural Network</a:t>
            </a:r>
            <a:r>
              <a:rPr lang="en-US" sz="2400" b="0" i="0" dirty="0">
                <a:solidFill>
                  <a:srgbClr val="383838"/>
                </a:solidFill>
                <a:effectLst/>
                <a:ea typeface="Calibri" panose="020F0502020204030204" pitchFamily="34" charset="0"/>
                <a:cs typeface="Calibri" panose="020F0502020204030204" pitchFamily="34" charset="0"/>
              </a:rPr>
              <a:t> architecture, designed to transform one data sequence into another. </a:t>
            </a:r>
          </a:p>
          <a:p>
            <a:pPr marL="342900" indent="-342900" algn="just">
              <a:lnSpc>
                <a:spcPct val="200000"/>
              </a:lnSpc>
              <a:buFont typeface="Arial" panose="020B0604020202020204" pitchFamily="34" charset="0"/>
              <a:buChar char="•"/>
            </a:pPr>
            <a:r>
              <a:rPr lang="en-US" sz="2400" b="0" i="0" dirty="0">
                <a:solidFill>
                  <a:srgbClr val="383838"/>
                </a:solidFill>
                <a:effectLst/>
                <a:ea typeface="Calibri" panose="020F0502020204030204" pitchFamily="34" charset="0"/>
                <a:cs typeface="Calibri" panose="020F0502020204030204" pitchFamily="34" charset="0"/>
              </a:rPr>
              <a:t>They are handy for tasks such as solving complex language problems like machine translation, question answering, creating chatbots, text summarization, etc.</a:t>
            </a:r>
            <a:endParaRPr lang="en-IN" sz="24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697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5744F-DA6E-1FBC-5484-7223EA7281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77D9E9-07DB-9BD7-A15E-129000E0BFAF}"/>
              </a:ext>
            </a:extLst>
          </p:cNvPr>
          <p:cNvPicPr>
            <a:picLocks noChangeAspect="1"/>
          </p:cNvPicPr>
          <p:nvPr/>
        </p:nvPicPr>
        <p:blipFill>
          <a:blip r:embed="rId2"/>
          <a:stretch>
            <a:fillRect/>
          </a:stretch>
        </p:blipFill>
        <p:spPr>
          <a:xfrm>
            <a:off x="1415845" y="737419"/>
            <a:ext cx="8819536" cy="5496233"/>
          </a:xfrm>
          <a:prstGeom prst="rect">
            <a:avLst/>
          </a:prstGeom>
        </p:spPr>
      </p:pic>
    </p:spTree>
    <p:extLst>
      <p:ext uri="{BB962C8B-B14F-4D97-AF65-F5344CB8AC3E}">
        <p14:creationId xmlns:p14="http://schemas.microsoft.com/office/powerpoint/2010/main" val="399098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805D8-E494-1158-BC9A-AFB04BBC67A0}"/>
              </a:ext>
            </a:extLst>
          </p:cNvPr>
          <p:cNvPicPr>
            <a:picLocks noChangeAspect="1"/>
          </p:cNvPicPr>
          <p:nvPr/>
        </p:nvPicPr>
        <p:blipFill>
          <a:blip r:embed="rId2"/>
          <a:stretch>
            <a:fillRect/>
          </a:stretch>
        </p:blipFill>
        <p:spPr>
          <a:xfrm>
            <a:off x="1875836" y="2314419"/>
            <a:ext cx="8440328" cy="2229161"/>
          </a:xfrm>
          <a:prstGeom prst="rect">
            <a:avLst/>
          </a:prstGeom>
        </p:spPr>
      </p:pic>
      <p:pic>
        <p:nvPicPr>
          <p:cNvPr id="4" name="Picture 3">
            <a:extLst>
              <a:ext uri="{FF2B5EF4-FFF2-40B4-BE49-F238E27FC236}">
                <a16:creationId xmlns:a16="http://schemas.microsoft.com/office/drawing/2014/main" id="{8DA023FD-1DAA-9F90-B5C9-C19E551F7B18}"/>
              </a:ext>
            </a:extLst>
          </p:cNvPr>
          <p:cNvPicPr>
            <a:picLocks noChangeAspect="1"/>
          </p:cNvPicPr>
          <p:nvPr/>
        </p:nvPicPr>
        <p:blipFill>
          <a:blip r:embed="rId3"/>
          <a:stretch>
            <a:fillRect/>
          </a:stretch>
        </p:blipFill>
        <p:spPr>
          <a:xfrm>
            <a:off x="2108259" y="2517791"/>
            <a:ext cx="2095792" cy="504895"/>
          </a:xfrm>
          <a:prstGeom prst="rect">
            <a:avLst/>
          </a:prstGeom>
        </p:spPr>
      </p:pic>
      <p:pic>
        <p:nvPicPr>
          <p:cNvPr id="5" name="Picture 4">
            <a:extLst>
              <a:ext uri="{FF2B5EF4-FFF2-40B4-BE49-F238E27FC236}">
                <a16:creationId xmlns:a16="http://schemas.microsoft.com/office/drawing/2014/main" id="{20B95B8F-4291-0DFB-B656-FA4B71EA8D63}"/>
              </a:ext>
            </a:extLst>
          </p:cNvPr>
          <p:cNvPicPr>
            <a:picLocks noChangeAspect="1"/>
          </p:cNvPicPr>
          <p:nvPr/>
        </p:nvPicPr>
        <p:blipFill>
          <a:blip r:embed="rId4"/>
          <a:stretch>
            <a:fillRect/>
          </a:stretch>
        </p:blipFill>
        <p:spPr>
          <a:xfrm>
            <a:off x="8113802" y="2517791"/>
            <a:ext cx="1667108" cy="552527"/>
          </a:xfrm>
          <a:prstGeom prst="rect">
            <a:avLst/>
          </a:prstGeom>
        </p:spPr>
      </p:pic>
    </p:spTree>
    <p:extLst>
      <p:ext uri="{BB962C8B-B14F-4D97-AF65-F5344CB8AC3E}">
        <p14:creationId xmlns:p14="http://schemas.microsoft.com/office/powerpoint/2010/main" val="92456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AB72A-1C50-53BC-D530-FD239D08A381}"/>
            </a:ext>
          </a:extLst>
        </p:cNvPr>
        <p:cNvGrpSpPr/>
        <p:nvPr/>
      </p:nvGrpSpPr>
      <p:grpSpPr>
        <a:xfrm>
          <a:off x="0" y="0"/>
          <a:ext cx="0" cy="0"/>
          <a:chOff x="0" y="0"/>
          <a:chExt cx="0" cy="0"/>
        </a:xfrm>
      </p:grpSpPr>
      <p:pic>
        <p:nvPicPr>
          <p:cNvPr id="2" name="seq2seq_3">
            <a:hlinkClick r:id="" action="ppaction://media"/>
            <a:extLst>
              <a:ext uri="{FF2B5EF4-FFF2-40B4-BE49-F238E27FC236}">
                <a16:creationId xmlns:a16="http://schemas.microsoft.com/office/drawing/2014/main" id="{E50AAF60-C240-FAE9-9A0B-908FA9902D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652514"/>
            <a:ext cx="10972800" cy="2925763"/>
          </a:xfrm>
          <a:prstGeom prst="rect">
            <a:avLst/>
          </a:prstGeom>
        </p:spPr>
      </p:pic>
      <p:sp>
        <p:nvSpPr>
          <p:cNvPr id="4" name="TextBox 3">
            <a:extLst>
              <a:ext uri="{FF2B5EF4-FFF2-40B4-BE49-F238E27FC236}">
                <a16:creationId xmlns:a16="http://schemas.microsoft.com/office/drawing/2014/main" id="{8B35DB9A-5D1D-898A-40FA-85103BC036D0}"/>
              </a:ext>
            </a:extLst>
          </p:cNvPr>
          <p:cNvSpPr txBox="1"/>
          <p:nvPr/>
        </p:nvSpPr>
        <p:spPr>
          <a:xfrm>
            <a:off x="698090" y="4246871"/>
            <a:ext cx="11100620" cy="1990288"/>
          </a:xfrm>
          <a:prstGeom prst="rect">
            <a:avLst/>
          </a:prstGeom>
          <a:noFill/>
        </p:spPr>
        <p:txBody>
          <a:bodyPr wrap="square">
            <a:spAutoFit/>
          </a:bodyPr>
          <a:lstStyle/>
          <a:p>
            <a:pPr algn="just" fontAlgn="base">
              <a:spcBef>
                <a:spcPts val="1125"/>
              </a:spcBef>
              <a:spcAft>
                <a:spcPts val="1125"/>
              </a:spcAft>
            </a:pPr>
            <a:r>
              <a:rPr lang="en-US" sz="2100" dirty="0">
                <a:solidFill>
                  <a:srgbClr val="222222"/>
                </a:solidFill>
                <a:latin typeface="Helvetica" panose="020B0604020202020204" pitchFamily="34" charset="0"/>
              </a:rPr>
              <a:t>T</a:t>
            </a:r>
            <a:r>
              <a:rPr lang="en-US" sz="2100" b="0" i="0" dirty="0">
                <a:solidFill>
                  <a:srgbClr val="222222"/>
                </a:solidFill>
                <a:effectLst/>
                <a:latin typeface="Helvetica" panose="020B0604020202020204" pitchFamily="34" charset="0"/>
              </a:rPr>
              <a:t>he model is composed of an </a:t>
            </a:r>
            <a:r>
              <a:rPr lang="en-US" sz="2100" b="0" i="0" dirty="0">
                <a:solidFill>
                  <a:srgbClr val="70BF41"/>
                </a:solidFill>
                <a:effectLst/>
                <a:latin typeface="Helvetica" panose="020B0604020202020204" pitchFamily="34" charset="0"/>
              </a:rPr>
              <a:t>encoder</a:t>
            </a:r>
            <a:r>
              <a:rPr lang="en-US" sz="2100" b="0" i="0" dirty="0">
                <a:solidFill>
                  <a:srgbClr val="222222"/>
                </a:solidFill>
                <a:effectLst/>
                <a:latin typeface="Helvetica" panose="020B0604020202020204" pitchFamily="34" charset="0"/>
              </a:rPr>
              <a:t> and a </a:t>
            </a:r>
            <a:r>
              <a:rPr lang="en-US" sz="2100" b="0" i="0" dirty="0">
                <a:solidFill>
                  <a:srgbClr val="B36AE2"/>
                </a:solidFill>
                <a:effectLst/>
                <a:latin typeface="Helvetica" panose="020B0604020202020204" pitchFamily="34" charset="0"/>
              </a:rPr>
              <a:t>decoder</a:t>
            </a:r>
            <a:r>
              <a:rPr lang="en-US" sz="2100" b="0" i="0" dirty="0">
                <a:solidFill>
                  <a:srgbClr val="222222"/>
                </a:solidFill>
                <a:effectLst/>
                <a:latin typeface="Helvetica" panose="020B0604020202020204" pitchFamily="34" charset="0"/>
              </a:rPr>
              <a:t>.</a:t>
            </a:r>
          </a:p>
          <a:p>
            <a:pPr algn="just" fontAlgn="base">
              <a:spcBef>
                <a:spcPts val="1125"/>
              </a:spcBef>
              <a:spcAft>
                <a:spcPts val="1125"/>
              </a:spcAft>
            </a:pPr>
            <a:r>
              <a:rPr lang="en-US" sz="2100" b="0" i="0" dirty="0">
                <a:solidFill>
                  <a:srgbClr val="222222"/>
                </a:solidFill>
                <a:effectLst/>
                <a:latin typeface="Helvetica" panose="020B0604020202020204" pitchFamily="34" charset="0"/>
              </a:rPr>
              <a:t>The </a:t>
            </a:r>
            <a:r>
              <a:rPr lang="en-US" sz="2100" b="0" i="0" dirty="0">
                <a:solidFill>
                  <a:srgbClr val="70BF41"/>
                </a:solidFill>
                <a:effectLst/>
                <a:latin typeface="Helvetica" panose="020B0604020202020204" pitchFamily="34" charset="0"/>
              </a:rPr>
              <a:t>encoder</a:t>
            </a:r>
            <a:r>
              <a:rPr lang="en-US" sz="2100" b="0" i="0" dirty="0">
                <a:solidFill>
                  <a:srgbClr val="222222"/>
                </a:solidFill>
                <a:effectLst/>
                <a:latin typeface="Helvetica" panose="020B0604020202020204" pitchFamily="34" charset="0"/>
              </a:rPr>
              <a:t> processes each item in the input sequence, it compiles the information it captures into a vector (called the </a:t>
            </a:r>
            <a:r>
              <a:rPr lang="en-US" sz="2100" b="0" i="0" dirty="0">
                <a:solidFill>
                  <a:srgbClr val="F39019"/>
                </a:solidFill>
                <a:effectLst/>
                <a:latin typeface="Helvetica" panose="020B0604020202020204" pitchFamily="34" charset="0"/>
              </a:rPr>
              <a:t>context</a:t>
            </a:r>
            <a:r>
              <a:rPr lang="en-US" sz="2100" b="0" i="0" dirty="0">
                <a:solidFill>
                  <a:srgbClr val="222222"/>
                </a:solidFill>
                <a:effectLst/>
                <a:latin typeface="Helvetica" panose="020B0604020202020204" pitchFamily="34" charset="0"/>
              </a:rPr>
              <a:t>). After processing the entire input sequence, the </a:t>
            </a:r>
            <a:r>
              <a:rPr lang="en-US" sz="2100" b="0" i="0" dirty="0">
                <a:solidFill>
                  <a:srgbClr val="70BF41"/>
                </a:solidFill>
                <a:effectLst/>
                <a:latin typeface="Helvetica" panose="020B0604020202020204" pitchFamily="34" charset="0"/>
              </a:rPr>
              <a:t>encoder</a:t>
            </a:r>
            <a:r>
              <a:rPr lang="en-US" sz="2100" b="0" i="0" dirty="0">
                <a:solidFill>
                  <a:srgbClr val="222222"/>
                </a:solidFill>
                <a:effectLst/>
                <a:latin typeface="Helvetica" panose="020B0604020202020204" pitchFamily="34" charset="0"/>
              </a:rPr>
              <a:t> sends the </a:t>
            </a:r>
            <a:r>
              <a:rPr lang="en-US" sz="2100" b="0" i="0" dirty="0">
                <a:solidFill>
                  <a:srgbClr val="F39019"/>
                </a:solidFill>
                <a:effectLst/>
                <a:latin typeface="Helvetica" panose="020B0604020202020204" pitchFamily="34" charset="0"/>
              </a:rPr>
              <a:t>context</a:t>
            </a:r>
            <a:r>
              <a:rPr lang="en-US" sz="2100" b="0" i="0" dirty="0">
                <a:solidFill>
                  <a:srgbClr val="222222"/>
                </a:solidFill>
                <a:effectLst/>
                <a:latin typeface="Helvetica" panose="020B0604020202020204" pitchFamily="34" charset="0"/>
              </a:rPr>
              <a:t> over to the </a:t>
            </a:r>
            <a:r>
              <a:rPr lang="en-US" sz="2100" b="0" i="0" dirty="0">
                <a:solidFill>
                  <a:srgbClr val="B36AE2"/>
                </a:solidFill>
                <a:effectLst/>
                <a:latin typeface="Helvetica" panose="020B0604020202020204" pitchFamily="34" charset="0"/>
              </a:rPr>
              <a:t>decoder</a:t>
            </a:r>
            <a:r>
              <a:rPr lang="en-US" sz="2100" b="0" i="0" dirty="0">
                <a:solidFill>
                  <a:srgbClr val="222222"/>
                </a:solidFill>
                <a:effectLst/>
                <a:latin typeface="Helvetica" panose="020B0604020202020204" pitchFamily="34" charset="0"/>
              </a:rPr>
              <a:t>, which begins producing the output sequence item by item.</a:t>
            </a:r>
          </a:p>
        </p:txBody>
      </p:sp>
    </p:spTree>
    <p:extLst>
      <p:ext uri="{BB962C8B-B14F-4D97-AF65-F5344CB8AC3E}">
        <p14:creationId xmlns:p14="http://schemas.microsoft.com/office/powerpoint/2010/main" val="26425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q2seq_4">
            <a:hlinkClick r:id="" action="ppaction://media"/>
            <a:extLst>
              <a:ext uri="{FF2B5EF4-FFF2-40B4-BE49-F238E27FC236}">
                <a16:creationId xmlns:a16="http://schemas.microsoft.com/office/drawing/2014/main" id="{8415A3CD-C76A-D6D2-B681-EB5F5D6740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875" y="957314"/>
            <a:ext cx="10972800" cy="2925763"/>
          </a:xfrm>
          <a:prstGeom prst="rect">
            <a:avLst/>
          </a:prstGeom>
        </p:spPr>
      </p:pic>
      <p:sp>
        <p:nvSpPr>
          <p:cNvPr id="5" name="TextBox 4">
            <a:extLst>
              <a:ext uri="{FF2B5EF4-FFF2-40B4-BE49-F238E27FC236}">
                <a16:creationId xmlns:a16="http://schemas.microsoft.com/office/drawing/2014/main" id="{480C5664-E949-B7BE-23E6-86BB558050B1}"/>
              </a:ext>
            </a:extLst>
          </p:cNvPr>
          <p:cNvSpPr txBox="1"/>
          <p:nvPr/>
        </p:nvSpPr>
        <p:spPr>
          <a:xfrm>
            <a:off x="599768" y="4463449"/>
            <a:ext cx="11120285" cy="830997"/>
          </a:xfrm>
          <a:prstGeom prst="rect">
            <a:avLst/>
          </a:prstGeom>
          <a:noFill/>
        </p:spPr>
        <p:txBody>
          <a:bodyPr wrap="square">
            <a:spAutoFit/>
          </a:bodyPr>
          <a:lstStyle/>
          <a:p>
            <a:r>
              <a:rPr lang="en-US" sz="2400" b="0" i="0" dirty="0">
                <a:solidFill>
                  <a:srgbClr val="222222"/>
                </a:solidFill>
                <a:effectLst/>
                <a:latin typeface="Helvetica" panose="020B0604020202020204" pitchFamily="34" charset="0"/>
              </a:rPr>
              <a:t>The </a:t>
            </a:r>
            <a:r>
              <a:rPr lang="en-US" sz="2400" b="0" i="0" dirty="0">
                <a:solidFill>
                  <a:srgbClr val="F39019"/>
                </a:solidFill>
                <a:effectLst/>
                <a:latin typeface="Helvetica" panose="020B0604020202020204" pitchFamily="34" charset="0"/>
              </a:rPr>
              <a:t>context</a:t>
            </a:r>
            <a:r>
              <a:rPr lang="en-US" sz="2400" b="0" i="0" dirty="0">
                <a:solidFill>
                  <a:srgbClr val="222222"/>
                </a:solidFill>
                <a:effectLst/>
                <a:latin typeface="Helvetica" panose="020B0604020202020204" pitchFamily="34" charset="0"/>
              </a:rPr>
              <a:t> is a vector (an array of numbers, basically) in the case of machine translation. The </a:t>
            </a:r>
            <a:r>
              <a:rPr lang="en-US" sz="2400" b="0" i="0" dirty="0">
                <a:solidFill>
                  <a:srgbClr val="70BF41"/>
                </a:solidFill>
                <a:effectLst/>
                <a:latin typeface="Helvetica" panose="020B0604020202020204" pitchFamily="34" charset="0"/>
              </a:rPr>
              <a:t>encoder</a:t>
            </a:r>
            <a:r>
              <a:rPr lang="en-US" sz="2400" b="0" i="0" dirty="0">
                <a:solidFill>
                  <a:srgbClr val="222222"/>
                </a:solidFill>
                <a:effectLst/>
                <a:latin typeface="Helvetica" panose="020B0604020202020204" pitchFamily="34" charset="0"/>
              </a:rPr>
              <a:t> and </a:t>
            </a:r>
            <a:r>
              <a:rPr lang="en-US" sz="2400" b="0" i="0" dirty="0">
                <a:solidFill>
                  <a:srgbClr val="B36AE2"/>
                </a:solidFill>
                <a:effectLst/>
                <a:latin typeface="Helvetica" panose="020B0604020202020204" pitchFamily="34" charset="0"/>
              </a:rPr>
              <a:t>decoder</a:t>
            </a:r>
            <a:r>
              <a:rPr lang="en-US" sz="2400" b="0" i="0" dirty="0">
                <a:solidFill>
                  <a:srgbClr val="222222"/>
                </a:solidFill>
                <a:effectLst/>
                <a:latin typeface="Helvetica" panose="020B0604020202020204" pitchFamily="34" charset="0"/>
              </a:rPr>
              <a:t> tend to both be recurrent neural networks</a:t>
            </a:r>
            <a:endParaRPr lang="en-IN" sz="2400" dirty="0"/>
          </a:p>
        </p:txBody>
      </p:sp>
    </p:spTree>
    <p:extLst>
      <p:ext uri="{BB962C8B-B14F-4D97-AF65-F5344CB8AC3E}">
        <p14:creationId xmlns:p14="http://schemas.microsoft.com/office/powerpoint/2010/main" val="16325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B5DCCE9-49D3-B967-725B-AF57CA1BE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96" y="583660"/>
            <a:ext cx="9873574" cy="574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301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27FF40-046F-49A5-1AFE-F07842FF6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759" y="478708"/>
            <a:ext cx="68199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183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55A1DE2-0EB7-2174-BAF7-EA04F4C00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15" y="307257"/>
            <a:ext cx="10277475"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CA0322-5B2C-48EB-0406-65BFC7F562AE}"/>
              </a:ext>
            </a:extLst>
          </p:cNvPr>
          <p:cNvSpPr txBox="1"/>
          <p:nvPr/>
        </p:nvSpPr>
        <p:spPr>
          <a:xfrm>
            <a:off x="960796" y="3929116"/>
            <a:ext cx="10690430" cy="2343655"/>
          </a:xfrm>
          <a:prstGeom prst="rect">
            <a:avLst/>
          </a:prstGeom>
          <a:noFill/>
        </p:spPr>
        <p:txBody>
          <a:bodyPr wrap="square">
            <a:spAutoFit/>
          </a:bodyPr>
          <a:lstStyle/>
          <a:p>
            <a:pPr algn="just">
              <a:lnSpc>
                <a:spcPct val="150000"/>
              </a:lnSpc>
            </a:pPr>
            <a:r>
              <a:rPr lang="en-US" sz="2000" b="0" i="0" dirty="0">
                <a:solidFill>
                  <a:srgbClr val="222222"/>
                </a:solidFill>
                <a:effectLst/>
                <a:latin typeface="Helvetica" panose="020B0604020202020204" pitchFamily="34" charset="0"/>
              </a:rPr>
              <a:t>By design, a RNN takes two inputs at each time step: an input (in the case of the encoder, one word from the input sentence), and a hidden state. The word, however, needs to be represented by a vector. To transform a word into a vector, we turn to the class of methods called “</a:t>
            </a:r>
            <a:r>
              <a:rPr lang="en-US" sz="2000" b="0" i="0" u="none" strike="noStrike" dirty="0">
                <a:solidFill>
                  <a:srgbClr val="4183C4"/>
                </a:solidFill>
                <a:effectLst/>
                <a:latin typeface="Helvetica" panose="020B0604020202020204" pitchFamily="34" charset="0"/>
              </a:rPr>
              <a:t>word embedding</a:t>
            </a:r>
            <a:r>
              <a:rPr lang="en-US" sz="2000" b="0" i="0" dirty="0">
                <a:solidFill>
                  <a:srgbClr val="222222"/>
                </a:solidFill>
                <a:effectLst/>
                <a:latin typeface="Helvetica" panose="020B0604020202020204" pitchFamily="34" charset="0"/>
              </a:rPr>
              <a:t>” algorithms. These turn words into vector spaces that capture a lot of the meaning/semantic information of the words</a:t>
            </a:r>
            <a:endParaRPr lang="en-IN" sz="2000" dirty="0"/>
          </a:p>
        </p:txBody>
      </p:sp>
    </p:spTree>
    <p:extLst>
      <p:ext uri="{BB962C8B-B14F-4D97-AF65-F5344CB8AC3E}">
        <p14:creationId xmlns:p14="http://schemas.microsoft.com/office/powerpoint/2010/main" val="49472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NN_1">
            <a:hlinkClick r:id="" action="ppaction://media"/>
            <a:extLst>
              <a:ext uri="{FF2B5EF4-FFF2-40B4-BE49-F238E27FC236}">
                <a16:creationId xmlns:a16="http://schemas.microsoft.com/office/drawing/2014/main" id="{16B8E22E-0444-A1DD-C0AD-E39D1AD170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357546"/>
            <a:ext cx="10117394" cy="5551641"/>
          </a:xfrm>
          <a:prstGeom prst="rect">
            <a:avLst/>
          </a:prstGeom>
        </p:spPr>
      </p:pic>
    </p:spTree>
    <p:extLst>
      <p:ext uri="{BB962C8B-B14F-4D97-AF65-F5344CB8AC3E}">
        <p14:creationId xmlns:p14="http://schemas.microsoft.com/office/powerpoint/2010/main" val="245248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6DB46-82DE-45FA-BBAA-C5250E1E19AD}"/>
              </a:ext>
            </a:extLst>
          </p:cNvPr>
          <p:cNvSpPr txBox="1"/>
          <p:nvPr/>
        </p:nvSpPr>
        <p:spPr>
          <a:xfrm>
            <a:off x="432618" y="784488"/>
            <a:ext cx="10835149" cy="1323439"/>
          </a:xfrm>
          <a:prstGeom prst="rect">
            <a:avLst/>
          </a:prstGeom>
          <a:noFill/>
        </p:spPr>
        <p:txBody>
          <a:bodyPr wrap="square">
            <a:spAutoFit/>
          </a:bodyPr>
          <a:lstStyle/>
          <a:p>
            <a:pPr algn="just"/>
            <a:r>
              <a:rPr lang="en-US" sz="2000" dirty="0">
                <a:solidFill>
                  <a:srgbClr val="222222"/>
                </a:solidFill>
                <a:latin typeface="Helvetica" panose="020B0604020202020204" pitchFamily="34" charset="0"/>
              </a:rPr>
              <a:t>E</a:t>
            </a:r>
            <a:r>
              <a:rPr lang="en-US" sz="2000" b="0" i="0" dirty="0">
                <a:solidFill>
                  <a:srgbClr val="222222"/>
                </a:solidFill>
                <a:effectLst/>
                <a:latin typeface="Helvetica" panose="020B0604020202020204" pitchFamily="34" charset="0"/>
              </a:rPr>
              <a:t>ach pulse for the </a:t>
            </a:r>
            <a:r>
              <a:rPr lang="en-US" sz="2000" b="0" i="0" dirty="0">
                <a:solidFill>
                  <a:srgbClr val="70BF41"/>
                </a:solidFill>
                <a:effectLst/>
                <a:latin typeface="Helvetica" panose="020B0604020202020204" pitchFamily="34" charset="0"/>
              </a:rPr>
              <a:t>encoder</a:t>
            </a:r>
            <a:r>
              <a:rPr lang="en-US" sz="2000" b="0" i="0" dirty="0">
                <a:solidFill>
                  <a:srgbClr val="222222"/>
                </a:solidFill>
                <a:effectLst/>
                <a:latin typeface="Helvetica" panose="020B0604020202020204" pitchFamily="34" charset="0"/>
              </a:rPr>
              <a:t> or </a:t>
            </a:r>
            <a:r>
              <a:rPr lang="en-US" sz="2000" b="0" i="0" dirty="0">
                <a:solidFill>
                  <a:srgbClr val="B36AE2"/>
                </a:solidFill>
                <a:effectLst/>
                <a:latin typeface="Helvetica" panose="020B0604020202020204" pitchFamily="34" charset="0"/>
              </a:rPr>
              <a:t>decoder</a:t>
            </a:r>
            <a:r>
              <a:rPr lang="en-US" sz="2000" b="0" i="0" dirty="0">
                <a:solidFill>
                  <a:srgbClr val="222222"/>
                </a:solidFill>
                <a:effectLst/>
                <a:latin typeface="Helvetica" panose="020B0604020202020204" pitchFamily="34" charset="0"/>
              </a:rPr>
              <a:t> is that RNN processing its inputs and generating an output for that time step. </a:t>
            </a:r>
          </a:p>
          <a:p>
            <a:pPr algn="just"/>
            <a:r>
              <a:rPr lang="en-US" sz="2000" b="0" i="0" dirty="0">
                <a:solidFill>
                  <a:srgbClr val="222222"/>
                </a:solidFill>
                <a:effectLst/>
                <a:latin typeface="Helvetica" panose="020B0604020202020204" pitchFamily="34" charset="0"/>
              </a:rPr>
              <a:t>Since the </a:t>
            </a:r>
            <a:r>
              <a:rPr lang="en-US" sz="2000" b="0" i="0" dirty="0">
                <a:solidFill>
                  <a:srgbClr val="70BF41"/>
                </a:solidFill>
                <a:effectLst/>
                <a:latin typeface="Helvetica" panose="020B0604020202020204" pitchFamily="34" charset="0"/>
              </a:rPr>
              <a:t>encoder</a:t>
            </a:r>
            <a:r>
              <a:rPr lang="en-US" sz="2000" b="0" i="0" dirty="0">
                <a:solidFill>
                  <a:srgbClr val="222222"/>
                </a:solidFill>
                <a:effectLst/>
                <a:latin typeface="Helvetica" panose="020B0604020202020204" pitchFamily="34" charset="0"/>
              </a:rPr>
              <a:t> and </a:t>
            </a:r>
            <a:r>
              <a:rPr lang="en-US" sz="2000" b="0" i="0" dirty="0">
                <a:solidFill>
                  <a:srgbClr val="B36AE2"/>
                </a:solidFill>
                <a:effectLst/>
                <a:latin typeface="Helvetica" panose="020B0604020202020204" pitchFamily="34" charset="0"/>
              </a:rPr>
              <a:t>decoder</a:t>
            </a:r>
            <a:r>
              <a:rPr lang="en-US" sz="2000" b="0" i="0" dirty="0">
                <a:solidFill>
                  <a:srgbClr val="222222"/>
                </a:solidFill>
                <a:effectLst/>
                <a:latin typeface="Helvetica" panose="020B0604020202020204" pitchFamily="34" charset="0"/>
              </a:rPr>
              <a:t> are both RNNs, each time step one of the RNNs does some processing, it updates its </a:t>
            </a:r>
            <a:r>
              <a:rPr lang="en-US" sz="2000" b="0" i="0" dirty="0">
                <a:solidFill>
                  <a:srgbClr val="F39019"/>
                </a:solidFill>
                <a:effectLst/>
                <a:latin typeface="Helvetica" panose="020B0604020202020204" pitchFamily="34" charset="0"/>
              </a:rPr>
              <a:t>hidden state</a:t>
            </a:r>
            <a:r>
              <a:rPr lang="en-US" sz="2000" b="0" i="0" dirty="0">
                <a:solidFill>
                  <a:srgbClr val="222222"/>
                </a:solidFill>
                <a:effectLst/>
                <a:latin typeface="Helvetica" panose="020B0604020202020204" pitchFamily="34" charset="0"/>
              </a:rPr>
              <a:t> based on its inputs and previous inputs it has seen.</a:t>
            </a:r>
            <a:endParaRPr lang="en-IN" sz="2000" dirty="0"/>
          </a:p>
        </p:txBody>
      </p:sp>
    </p:spTree>
    <p:extLst>
      <p:ext uri="{BB962C8B-B14F-4D97-AF65-F5344CB8AC3E}">
        <p14:creationId xmlns:p14="http://schemas.microsoft.com/office/powerpoint/2010/main" val="328072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q2seq_5">
            <a:hlinkClick r:id="" action="ppaction://media"/>
            <a:extLst>
              <a:ext uri="{FF2B5EF4-FFF2-40B4-BE49-F238E27FC236}">
                <a16:creationId xmlns:a16="http://schemas.microsoft.com/office/drawing/2014/main" id="{04DC78F1-B351-05AF-93A6-EE8002CCE1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721340"/>
            <a:ext cx="10972800" cy="4694238"/>
          </a:xfrm>
          <a:prstGeom prst="rect">
            <a:avLst/>
          </a:prstGeom>
        </p:spPr>
      </p:pic>
      <p:sp>
        <p:nvSpPr>
          <p:cNvPr id="4" name="TextBox 3">
            <a:extLst>
              <a:ext uri="{FF2B5EF4-FFF2-40B4-BE49-F238E27FC236}">
                <a16:creationId xmlns:a16="http://schemas.microsoft.com/office/drawing/2014/main" id="{BA2F7B33-959B-DD1E-6531-F389B3326589}"/>
              </a:ext>
            </a:extLst>
          </p:cNvPr>
          <p:cNvSpPr txBox="1"/>
          <p:nvPr/>
        </p:nvSpPr>
        <p:spPr>
          <a:xfrm>
            <a:off x="806245" y="5428774"/>
            <a:ext cx="11130116" cy="707886"/>
          </a:xfrm>
          <a:prstGeom prst="rect">
            <a:avLst/>
          </a:prstGeom>
          <a:noFill/>
        </p:spPr>
        <p:txBody>
          <a:bodyPr wrap="square">
            <a:spAutoFit/>
          </a:bodyPr>
          <a:lstStyle/>
          <a:p>
            <a:r>
              <a:rPr lang="en-US" sz="2000" b="0" i="0" dirty="0">
                <a:solidFill>
                  <a:srgbClr val="222222"/>
                </a:solidFill>
                <a:effectLst/>
                <a:latin typeface="Helvetica" panose="020B0604020202020204" pitchFamily="34" charset="0"/>
              </a:rPr>
              <a:t>When we look at the </a:t>
            </a:r>
            <a:r>
              <a:rPr lang="en-US" sz="2000" b="0" i="0" dirty="0">
                <a:solidFill>
                  <a:srgbClr val="F39019"/>
                </a:solidFill>
                <a:effectLst/>
                <a:latin typeface="Helvetica" panose="020B0604020202020204" pitchFamily="34" charset="0"/>
              </a:rPr>
              <a:t>hidden states</a:t>
            </a:r>
            <a:r>
              <a:rPr lang="en-US" sz="2000" b="0" i="0" dirty="0">
                <a:solidFill>
                  <a:srgbClr val="222222"/>
                </a:solidFill>
                <a:effectLst/>
                <a:latin typeface="Helvetica" panose="020B0604020202020204" pitchFamily="34" charset="0"/>
              </a:rPr>
              <a:t> for the </a:t>
            </a:r>
            <a:r>
              <a:rPr lang="en-US" sz="2000" b="0" i="0" dirty="0">
                <a:solidFill>
                  <a:srgbClr val="70BF41"/>
                </a:solidFill>
                <a:effectLst/>
                <a:latin typeface="Helvetica" panose="020B0604020202020204" pitchFamily="34" charset="0"/>
              </a:rPr>
              <a:t>encoder</a:t>
            </a:r>
            <a:r>
              <a:rPr lang="en-US" sz="2000" b="0" i="0" dirty="0">
                <a:solidFill>
                  <a:srgbClr val="222222"/>
                </a:solidFill>
                <a:effectLst/>
                <a:latin typeface="Helvetica" panose="020B0604020202020204" pitchFamily="34" charset="0"/>
              </a:rPr>
              <a:t>. Notice how the last </a:t>
            </a:r>
            <a:r>
              <a:rPr lang="en-US" sz="2000" b="0" i="0" dirty="0">
                <a:solidFill>
                  <a:srgbClr val="F39019"/>
                </a:solidFill>
                <a:effectLst/>
                <a:latin typeface="Helvetica" panose="020B0604020202020204" pitchFamily="34" charset="0"/>
              </a:rPr>
              <a:t>hidden state</a:t>
            </a:r>
            <a:r>
              <a:rPr lang="en-US" sz="2000" b="0" i="0" dirty="0">
                <a:solidFill>
                  <a:srgbClr val="222222"/>
                </a:solidFill>
                <a:effectLst/>
                <a:latin typeface="Helvetica" panose="020B0604020202020204" pitchFamily="34" charset="0"/>
              </a:rPr>
              <a:t> is actually the </a:t>
            </a:r>
            <a:r>
              <a:rPr lang="en-US" sz="2000" b="0" i="0" dirty="0">
                <a:solidFill>
                  <a:srgbClr val="F39019"/>
                </a:solidFill>
                <a:effectLst/>
                <a:latin typeface="Helvetica" panose="020B0604020202020204" pitchFamily="34" charset="0"/>
              </a:rPr>
              <a:t>context</a:t>
            </a:r>
            <a:r>
              <a:rPr lang="en-US" sz="2000" b="0" i="0" dirty="0">
                <a:solidFill>
                  <a:srgbClr val="222222"/>
                </a:solidFill>
                <a:effectLst/>
                <a:latin typeface="Helvetica" panose="020B0604020202020204" pitchFamily="34" charset="0"/>
              </a:rPr>
              <a:t> we pass along to the </a:t>
            </a:r>
            <a:r>
              <a:rPr lang="en-US" sz="2000" b="0" i="0" dirty="0">
                <a:solidFill>
                  <a:srgbClr val="B36AE2"/>
                </a:solidFill>
                <a:effectLst/>
                <a:latin typeface="Helvetica" panose="020B0604020202020204" pitchFamily="34" charset="0"/>
              </a:rPr>
              <a:t>decoder</a:t>
            </a:r>
            <a:r>
              <a:rPr lang="en-US" sz="2000" b="0" i="0" dirty="0">
                <a:solidFill>
                  <a:srgbClr val="222222"/>
                </a:solidFill>
                <a:effectLst/>
                <a:latin typeface="Helvetica" panose="020B0604020202020204" pitchFamily="34" charset="0"/>
              </a:rPr>
              <a:t>.</a:t>
            </a:r>
            <a:endParaRPr lang="en-IN" sz="2000" dirty="0"/>
          </a:p>
        </p:txBody>
      </p:sp>
    </p:spTree>
    <p:extLst>
      <p:ext uri="{BB962C8B-B14F-4D97-AF65-F5344CB8AC3E}">
        <p14:creationId xmlns:p14="http://schemas.microsoft.com/office/powerpoint/2010/main" val="16140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q2seq_6">
            <a:hlinkClick r:id="" action="ppaction://media"/>
            <a:extLst>
              <a:ext uri="{FF2B5EF4-FFF2-40B4-BE49-F238E27FC236}">
                <a16:creationId xmlns:a16="http://schemas.microsoft.com/office/drawing/2014/main" id="{800A4B73-B14F-ACDF-B108-C2EF3B01C6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521109"/>
            <a:ext cx="10972800" cy="4201294"/>
          </a:xfrm>
          <a:prstGeom prst="rect">
            <a:avLst/>
          </a:prstGeom>
        </p:spPr>
      </p:pic>
      <p:sp>
        <p:nvSpPr>
          <p:cNvPr id="4" name="TextBox 3">
            <a:extLst>
              <a:ext uri="{FF2B5EF4-FFF2-40B4-BE49-F238E27FC236}">
                <a16:creationId xmlns:a16="http://schemas.microsoft.com/office/drawing/2014/main" id="{93A895D2-F302-33C4-2508-D5A18D5F8009}"/>
              </a:ext>
            </a:extLst>
          </p:cNvPr>
          <p:cNvSpPr txBox="1"/>
          <p:nvPr/>
        </p:nvSpPr>
        <p:spPr>
          <a:xfrm>
            <a:off x="983226" y="5146394"/>
            <a:ext cx="10825316" cy="646331"/>
          </a:xfrm>
          <a:prstGeom prst="rect">
            <a:avLst/>
          </a:prstGeom>
          <a:noFill/>
        </p:spPr>
        <p:txBody>
          <a:bodyPr wrap="square">
            <a:spAutoFit/>
          </a:bodyPr>
          <a:lstStyle/>
          <a:p>
            <a:r>
              <a:rPr lang="en-US" b="0" i="0" dirty="0">
                <a:solidFill>
                  <a:srgbClr val="222222"/>
                </a:solidFill>
                <a:effectLst/>
                <a:latin typeface="Helvetica" panose="020B0604020202020204" pitchFamily="34" charset="0"/>
              </a:rPr>
              <a:t>This is called an “unrolled” view where instead of showing the one </a:t>
            </a:r>
            <a:r>
              <a:rPr lang="en-US" b="0" i="0" dirty="0">
                <a:solidFill>
                  <a:srgbClr val="B36AE2"/>
                </a:solidFill>
                <a:effectLst/>
                <a:latin typeface="Helvetica" panose="020B0604020202020204" pitchFamily="34" charset="0"/>
              </a:rPr>
              <a:t>decoder</a:t>
            </a:r>
            <a:r>
              <a:rPr lang="en-US" b="0" i="0" dirty="0">
                <a:solidFill>
                  <a:srgbClr val="222222"/>
                </a:solidFill>
                <a:effectLst/>
                <a:latin typeface="Helvetica" panose="020B0604020202020204" pitchFamily="34" charset="0"/>
              </a:rPr>
              <a:t>, we show a copy of it for each time step as we can look at the inputs and outputs of each time step.</a:t>
            </a:r>
            <a:endParaRPr lang="en-IN" dirty="0"/>
          </a:p>
        </p:txBody>
      </p:sp>
    </p:spTree>
    <p:extLst>
      <p:ext uri="{BB962C8B-B14F-4D97-AF65-F5344CB8AC3E}">
        <p14:creationId xmlns:p14="http://schemas.microsoft.com/office/powerpoint/2010/main" val="176963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4AA959-6C81-6DF3-B721-56FE4D4DB900}"/>
              </a:ext>
            </a:extLst>
          </p:cNvPr>
          <p:cNvSpPr txBox="1"/>
          <p:nvPr/>
        </p:nvSpPr>
        <p:spPr>
          <a:xfrm>
            <a:off x="442451" y="694302"/>
            <a:ext cx="11149781" cy="2343655"/>
          </a:xfrm>
          <a:prstGeom prst="rect">
            <a:avLst/>
          </a:prstGeom>
          <a:noFill/>
        </p:spPr>
        <p:txBody>
          <a:bodyPr wrap="square">
            <a:spAutoFit/>
          </a:bodyPr>
          <a:lstStyle/>
          <a:p>
            <a:pPr algn="just">
              <a:lnSpc>
                <a:spcPct val="150000"/>
              </a:lnSpc>
            </a:pPr>
            <a:r>
              <a:rPr lang="en-US" sz="2000" b="0" i="0" dirty="0">
                <a:solidFill>
                  <a:srgbClr val="222222"/>
                </a:solidFill>
                <a:effectLst/>
                <a:latin typeface="Helvetica" panose="020B0604020202020204" pitchFamily="34" charset="0"/>
              </a:rPr>
              <a:t>The </a:t>
            </a:r>
            <a:r>
              <a:rPr lang="en-US" sz="2000" b="0" i="0" dirty="0">
                <a:solidFill>
                  <a:srgbClr val="F39019"/>
                </a:solidFill>
                <a:effectLst/>
                <a:latin typeface="Helvetica" panose="020B0604020202020204" pitchFamily="34" charset="0"/>
              </a:rPr>
              <a:t>context</a:t>
            </a:r>
            <a:r>
              <a:rPr lang="en-US" sz="2000" b="0" i="0" dirty="0">
                <a:solidFill>
                  <a:srgbClr val="222222"/>
                </a:solidFill>
                <a:effectLst/>
                <a:latin typeface="Helvetica" panose="020B0604020202020204" pitchFamily="34" charset="0"/>
              </a:rPr>
              <a:t> vector turned out to be a bottleneck for these types of models. It made it challenging for the models to deal with long sentences. A solution was proposed in </a:t>
            </a:r>
            <a:r>
              <a:rPr lang="en-US" sz="2000" b="0" i="0" u="none" strike="noStrike" dirty="0" err="1">
                <a:solidFill>
                  <a:srgbClr val="4183C4"/>
                </a:solidFill>
                <a:effectLst/>
                <a:latin typeface="Helvetica" panose="020B0604020202020204" pitchFamily="34" charset="0"/>
                <a:hlinkClick r:id="rId2"/>
              </a:rPr>
              <a:t>Bahdanau</a:t>
            </a:r>
            <a:r>
              <a:rPr lang="en-US" sz="2000" b="0" i="0" u="none" strike="noStrike" dirty="0">
                <a:solidFill>
                  <a:srgbClr val="4183C4"/>
                </a:solidFill>
                <a:effectLst/>
                <a:latin typeface="Helvetica" panose="020B0604020202020204" pitchFamily="34" charset="0"/>
                <a:hlinkClick r:id="rId2"/>
              </a:rPr>
              <a:t> et al., 2014</a:t>
            </a:r>
            <a:r>
              <a:rPr lang="en-US" sz="2000" b="0" i="0" dirty="0">
                <a:solidFill>
                  <a:srgbClr val="222222"/>
                </a:solidFill>
                <a:effectLst/>
                <a:latin typeface="Helvetica" panose="020B0604020202020204" pitchFamily="34" charset="0"/>
              </a:rPr>
              <a:t> and </a:t>
            </a:r>
            <a:r>
              <a:rPr lang="en-US" sz="2000" b="0" i="0" u="none" strike="noStrike" dirty="0">
                <a:solidFill>
                  <a:srgbClr val="4183C4"/>
                </a:solidFill>
                <a:effectLst/>
                <a:latin typeface="Helvetica" panose="020B0604020202020204" pitchFamily="34" charset="0"/>
                <a:hlinkClick r:id="rId3"/>
              </a:rPr>
              <a:t>Luong et al., 2015</a:t>
            </a:r>
            <a:r>
              <a:rPr lang="en-US" sz="2000" b="0" i="0" dirty="0">
                <a:solidFill>
                  <a:srgbClr val="222222"/>
                </a:solidFill>
                <a:effectLst/>
                <a:latin typeface="Helvetica" panose="020B0604020202020204" pitchFamily="34" charset="0"/>
              </a:rPr>
              <a:t>. These papers introduced and refined a technique called “Attention”, which highly improved the quality of machine translation systems. Attention allows the model to focus on the relevant parts of the input sequence as needed.</a:t>
            </a:r>
            <a:endParaRPr lang="en-IN" sz="2000" dirty="0"/>
          </a:p>
        </p:txBody>
      </p:sp>
      <p:pic>
        <p:nvPicPr>
          <p:cNvPr id="5" name="Picture 4">
            <a:extLst>
              <a:ext uri="{FF2B5EF4-FFF2-40B4-BE49-F238E27FC236}">
                <a16:creationId xmlns:a16="http://schemas.microsoft.com/office/drawing/2014/main" id="{8B1A324C-BBFC-0841-2894-EDFE6F2FE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64" y="3205106"/>
            <a:ext cx="10500852" cy="3352800"/>
          </a:xfrm>
          <a:prstGeom prst="rect">
            <a:avLst/>
          </a:prstGeom>
        </p:spPr>
      </p:pic>
    </p:spTree>
    <p:extLst>
      <p:ext uri="{BB962C8B-B14F-4D97-AF65-F5344CB8AC3E}">
        <p14:creationId xmlns:p14="http://schemas.microsoft.com/office/powerpoint/2010/main" val="2756667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816A54-24FA-6F54-0958-F4F9FAC44BDF}"/>
              </a:ext>
            </a:extLst>
          </p:cNvPr>
          <p:cNvSpPr txBox="1"/>
          <p:nvPr/>
        </p:nvSpPr>
        <p:spPr>
          <a:xfrm>
            <a:off x="845574" y="743463"/>
            <a:ext cx="10264877" cy="2805320"/>
          </a:xfrm>
          <a:prstGeom prst="rect">
            <a:avLst/>
          </a:prstGeom>
          <a:noFill/>
        </p:spPr>
        <p:txBody>
          <a:bodyPr wrap="square">
            <a:spAutoFit/>
          </a:bodyPr>
          <a:lstStyle/>
          <a:p>
            <a:pPr algn="just" fontAlgn="base">
              <a:lnSpc>
                <a:spcPct val="150000"/>
              </a:lnSpc>
            </a:pPr>
            <a:r>
              <a:rPr lang="en-US" sz="2000" dirty="0">
                <a:effectLst/>
              </a:rPr>
              <a:t>At time step 7, the attention mechanism enables the decoder to focus on the word "</a:t>
            </a:r>
            <a:r>
              <a:rPr lang="en-US" sz="2000" dirty="0" err="1">
                <a:effectLst/>
              </a:rPr>
              <a:t>étudiant</a:t>
            </a:r>
            <a:r>
              <a:rPr lang="en-US" sz="2000" dirty="0">
                <a:effectLst/>
              </a:rPr>
              <a:t>" ("student" in </a:t>
            </a:r>
            <a:r>
              <a:rPr lang="en-US" sz="2000" dirty="0" err="1">
                <a:effectLst/>
              </a:rPr>
              <a:t>french</a:t>
            </a:r>
            <a:r>
              <a:rPr lang="en-US" sz="2000" dirty="0">
                <a:effectLst/>
              </a:rPr>
              <a:t>) before it generates the English translation. This ability to amplify the signal from the relevant part of the input sequence makes attention models produce better results than models without attention.</a:t>
            </a:r>
          </a:p>
          <a:p>
            <a:pPr algn="just">
              <a:lnSpc>
                <a:spcPct val="150000"/>
              </a:lnSpc>
            </a:pPr>
            <a:br>
              <a:rPr lang="en-US" sz="2000" dirty="0">
                <a:effectLst/>
              </a:rPr>
            </a:br>
            <a:endParaRPr lang="en-IN" sz="2000" dirty="0"/>
          </a:p>
        </p:txBody>
      </p:sp>
      <p:pic>
        <p:nvPicPr>
          <p:cNvPr id="4098" name="Picture 2">
            <a:extLst>
              <a:ext uri="{FF2B5EF4-FFF2-40B4-BE49-F238E27FC236}">
                <a16:creationId xmlns:a16="http://schemas.microsoft.com/office/drawing/2014/main" id="{69C20941-1AFE-2824-8CDA-CF34564E7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74" y="2971799"/>
            <a:ext cx="1060900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q2seq_7">
            <a:hlinkClick r:id="" action="ppaction://media"/>
            <a:extLst>
              <a:ext uri="{FF2B5EF4-FFF2-40B4-BE49-F238E27FC236}">
                <a16:creationId xmlns:a16="http://schemas.microsoft.com/office/drawing/2014/main" id="{F0B517D8-EDF2-FAEA-0433-6BD7CFEB90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9431" y="717754"/>
            <a:ext cx="10687665" cy="4060723"/>
          </a:xfrm>
          <a:prstGeom prst="rect">
            <a:avLst/>
          </a:prstGeom>
        </p:spPr>
      </p:pic>
    </p:spTree>
    <p:extLst>
      <p:ext uri="{BB962C8B-B14F-4D97-AF65-F5344CB8AC3E}">
        <p14:creationId xmlns:p14="http://schemas.microsoft.com/office/powerpoint/2010/main" val="14459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A47EF6-7D47-6F77-EFA7-FB8244C3B4DB}"/>
              </a:ext>
            </a:extLst>
          </p:cNvPr>
          <p:cNvSpPr txBox="1"/>
          <p:nvPr/>
        </p:nvSpPr>
        <p:spPr>
          <a:xfrm>
            <a:off x="825910" y="553710"/>
            <a:ext cx="10854813" cy="6304290"/>
          </a:xfrm>
          <a:prstGeom prst="rect">
            <a:avLst/>
          </a:prstGeom>
          <a:noFill/>
        </p:spPr>
        <p:txBody>
          <a:bodyPr wrap="square">
            <a:spAutoFit/>
          </a:bodyPr>
          <a:lstStyle/>
          <a:p>
            <a:pPr algn="just" fontAlgn="base">
              <a:lnSpc>
                <a:spcPct val="150000"/>
              </a:lnSpc>
              <a:spcBef>
                <a:spcPts val="1125"/>
              </a:spcBef>
              <a:spcAft>
                <a:spcPts val="1125"/>
              </a:spcAft>
            </a:pPr>
            <a:r>
              <a:rPr lang="en-US" b="0" i="0" dirty="0">
                <a:solidFill>
                  <a:srgbClr val="222222"/>
                </a:solidFill>
                <a:effectLst/>
                <a:latin typeface="Helvetica" panose="020B0604020202020204" pitchFamily="34" charset="0"/>
              </a:rPr>
              <a:t>An attention model differs from a classic sequence-to-sequence model in two main ways:</a:t>
            </a:r>
          </a:p>
          <a:p>
            <a:pPr marL="342900" indent="-342900" algn="just" fontAlgn="base">
              <a:lnSpc>
                <a:spcPct val="150000"/>
              </a:lnSpc>
              <a:spcBef>
                <a:spcPts val="1125"/>
              </a:spcBef>
              <a:spcAft>
                <a:spcPts val="1125"/>
              </a:spcAft>
              <a:buAutoNum type="arabicParenR"/>
            </a:pPr>
            <a:r>
              <a:rPr lang="en-US" b="0" i="0" dirty="0">
                <a:solidFill>
                  <a:srgbClr val="222222"/>
                </a:solidFill>
                <a:effectLst/>
                <a:latin typeface="Helvetica" panose="020B0604020202020204" pitchFamily="34" charset="0"/>
              </a:rPr>
              <a:t>First, the </a:t>
            </a:r>
            <a:r>
              <a:rPr lang="en-US" b="0" i="0" dirty="0">
                <a:solidFill>
                  <a:srgbClr val="70BF41"/>
                </a:solidFill>
                <a:effectLst/>
                <a:latin typeface="Helvetica" panose="020B0604020202020204" pitchFamily="34" charset="0"/>
              </a:rPr>
              <a:t>encoder</a:t>
            </a:r>
            <a:r>
              <a:rPr lang="en-US" b="0" i="0" dirty="0">
                <a:solidFill>
                  <a:srgbClr val="222222"/>
                </a:solidFill>
                <a:effectLst/>
                <a:latin typeface="Helvetica" panose="020B0604020202020204" pitchFamily="34" charset="0"/>
              </a:rPr>
              <a:t> passes a lot more data to the </a:t>
            </a:r>
            <a:r>
              <a:rPr lang="en-US" b="0" i="0" dirty="0">
                <a:solidFill>
                  <a:srgbClr val="B36AE2"/>
                </a:solidFill>
                <a:effectLst/>
                <a:latin typeface="Helvetica" panose="020B0604020202020204" pitchFamily="34" charset="0"/>
              </a:rPr>
              <a:t>decoder</a:t>
            </a:r>
            <a:r>
              <a:rPr lang="en-US" b="0" i="0" dirty="0">
                <a:solidFill>
                  <a:srgbClr val="222222"/>
                </a:solidFill>
                <a:effectLst/>
                <a:latin typeface="Helvetica" panose="020B0604020202020204" pitchFamily="34" charset="0"/>
              </a:rPr>
              <a:t>. Instead of passing the last hidden state of the encoding stage, the </a:t>
            </a:r>
            <a:r>
              <a:rPr lang="en-US" b="0" i="0" dirty="0">
                <a:solidFill>
                  <a:srgbClr val="70BF41"/>
                </a:solidFill>
                <a:effectLst/>
                <a:latin typeface="Helvetica" panose="020B0604020202020204" pitchFamily="34" charset="0"/>
              </a:rPr>
              <a:t>encoder</a:t>
            </a:r>
            <a:r>
              <a:rPr lang="en-US" b="0" i="0" dirty="0">
                <a:solidFill>
                  <a:srgbClr val="222222"/>
                </a:solidFill>
                <a:effectLst/>
                <a:latin typeface="Helvetica" panose="020B0604020202020204" pitchFamily="34" charset="0"/>
              </a:rPr>
              <a:t> passes </a:t>
            </a:r>
            <a:r>
              <a:rPr lang="en-US" b="0" i="1" dirty="0">
                <a:solidFill>
                  <a:srgbClr val="222222"/>
                </a:solidFill>
                <a:effectLst/>
                <a:latin typeface="inherit"/>
              </a:rPr>
              <a:t>all</a:t>
            </a:r>
            <a:r>
              <a:rPr lang="en-US" b="0" i="0" dirty="0">
                <a:solidFill>
                  <a:srgbClr val="222222"/>
                </a:solidFill>
                <a:effectLst/>
                <a:latin typeface="Helvetica" panose="020B0604020202020204" pitchFamily="34" charset="0"/>
              </a:rPr>
              <a:t> the </a:t>
            </a:r>
            <a:r>
              <a:rPr lang="en-US" b="0" i="0" dirty="0">
                <a:solidFill>
                  <a:srgbClr val="F39019"/>
                </a:solidFill>
                <a:effectLst/>
                <a:latin typeface="Helvetica" panose="020B0604020202020204" pitchFamily="34" charset="0"/>
              </a:rPr>
              <a:t>hidden states</a:t>
            </a:r>
            <a:r>
              <a:rPr lang="en-US" b="0" i="0" dirty="0">
                <a:solidFill>
                  <a:srgbClr val="222222"/>
                </a:solidFill>
                <a:effectLst/>
                <a:latin typeface="Helvetica" panose="020B0604020202020204" pitchFamily="34" charset="0"/>
              </a:rPr>
              <a:t> to the </a:t>
            </a:r>
            <a:r>
              <a:rPr lang="en-US" b="0" i="0" dirty="0">
                <a:solidFill>
                  <a:srgbClr val="B36AE2"/>
                </a:solidFill>
                <a:effectLst/>
                <a:latin typeface="Helvetica" panose="020B0604020202020204" pitchFamily="34" charset="0"/>
              </a:rPr>
              <a:t>decoder</a:t>
            </a:r>
            <a:endParaRPr lang="en-US" dirty="0">
              <a:solidFill>
                <a:srgbClr val="222222"/>
              </a:solidFill>
              <a:latin typeface="Helvetica" panose="020B0604020202020204" pitchFamily="34" charset="0"/>
            </a:endParaRPr>
          </a:p>
          <a:p>
            <a:pPr algn="just" fontAlgn="base">
              <a:lnSpc>
                <a:spcPct val="150000"/>
              </a:lnSpc>
              <a:spcBef>
                <a:spcPts val="1125"/>
              </a:spcBef>
              <a:spcAft>
                <a:spcPts val="1125"/>
              </a:spcAft>
            </a:pPr>
            <a:r>
              <a:rPr lang="en-US" b="0" i="0" dirty="0">
                <a:solidFill>
                  <a:srgbClr val="222222"/>
                </a:solidFill>
                <a:effectLst/>
                <a:latin typeface="Helvetica" panose="020B0604020202020204" pitchFamily="34" charset="0"/>
              </a:rPr>
              <a:t>2) Second, an attention </a:t>
            </a:r>
            <a:r>
              <a:rPr lang="en-US" b="0" i="0" dirty="0">
                <a:solidFill>
                  <a:srgbClr val="B36AE2"/>
                </a:solidFill>
                <a:effectLst/>
                <a:latin typeface="Helvetica" panose="020B0604020202020204" pitchFamily="34" charset="0"/>
              </a:rPr>
              <a:t>decoder</a:t>
            </a:r>
            <a:r>
              <a:rPr lang="en-US" b="0" i="0" dirty="0">
                <a:solidFill>
                  <a:srgbClr val="222222"/>
                </a:solidFill>
                <a:effectLst/>
                <a:latin typeface="Helvetica" panose="020B0604020202020204" pitchFamily="34" charset="0"/>
              </a:rPr>
              <a:t> does an extra step before producing its output. In order to focus on the parts of the input that are relevant to this decoding time step, the </a:t>
            </a:r>
            <a:r>
              <a:rPr lang="en-US" b="0" i="0" dirty="0">
                <a:solidFill>
                  <a:srgbClr val="B36AE2"/>
                </a:solidFill>
                <a:effectLst/>
                <a:latin typeface="Helvetica" panose="020B0604020202020204" pitchFamily="34" charset="0"/>
              </a:rPr>
              <a:t>decoder</a:t>
            </a:r>
            <a:r>
              <a:rPr lang="en-US" b="0" i="0" dirty="0">
                <a:solidFill>
                  <a:srgbClr val="222222"/>
                </a:solidFill>
                <a:effectLst/>
                <a:latin typeface="Helvetica" panose="020B0604020202020204" pitchFamily="34" charset="0"/>
              </a:rPr>
              <a:t> does the following:</a:t>
            </a:r>
          </a:p>
          <a:p>
            <a:pPr marL="285750" indent="-285750" algn="just" fontAlgn="base">
              <a:lnSpc>
                <a:spcPct val="150000"/>
              </a:lnSpc>
              <a:spcBef>
                <a:spcPts val="1125"/>
              </a:spcBef>
              <a:spcAft>
                <a:spcPts val="1125"/>
              </a:spcAft>
              <a:buFont typeface="Arial" panose="020B0604020202020204" pitchFamily="34" charset="0"/>
              <a:buChar char="•"/>
            </a:pPr>
            <a:r>
              <a:rPr lang="en-US" b="0" i="0" dirty="0">
                <a:solidFill>
                  <a:srgbClr val="222222"/>
                </a:solidFill>
                <a:effectLst/>
                <a:latin typeface="Helvetica" panose="020B0604020202020204" pitchFamily="34" charset="0"/>
              </a:rPr>
              <a:t>Look at the set of encoder </a:t>
            </a:r>
            <a:r>
              <a:rPr lang="en-US" b="0" i="0" dirty="0">
                <a:solidFill>
                  <a:srgbClr val="F39019"/>
                </a:solidFill>
                <a:effectLst/>
                <a:latin typeface="Helvetica" panose="020B0604020202020204" pitchFamily="34" charset="0"/>
              </a:rPr>
              <a:t>hidden states</a:t>
            </a:r>
            <a:r>
              <a:rPr lang="en-US" b="0" i="0" dirty="0">
                <a:solidFill>
                  <a:srgbClr val="222222"/>
                </a:solidFill>
                <a:effectLst/>
                <a:latin typeface="Helvetica" panose="020B0604020202020204" pitchFamily="34" charset="0"/>
              </a:rPr>
              <a:t> it received – each </a:t>
            </a:r>
            <a:r>
              <a:rPr lang="en-US" b="0" i="0" dirty="0">
                <a:solidFill>
                  <a:srgbClr val="F39019"/>
                </a:solidFill>
                <a:effectLst/>
                <a:latin typeface="Helvetica" panose="020B0604020202020204" pitchFamily="34" charset="0"/>
              </a:rPr>
              <a:t>encoder hidden state</a:t>
            </a:r>
            <a:r>
              <a:rPr lang="en-US" b="0" i="0" dirty="0">
                <a:solidFill>
                  <a:srgbClr val="222222"/>
                </a:solidFill>
                <a:effectLst/>
                <a:latin typeface="Helvetica" panose="020B0604020202020204" pitchFamily="34" charset="0"/>
              </a:rPr>
              <a:t> is most associated with a certain word in the input sentence</a:t>
            </a:r>
          </a:p>
          <a:p>
            <a:pPr marL="285750" indent="-285750" algn="just" fontAlgn="base">
              <a:lnSpc>
                <a:spcPct val="150000"/>
              </a:lnSpc>
              <a:spcBef>
                <a:spcPts val="1125"/>
              </a:spcBef>
              <a:spcAft>
                <a:spcPts val="1125"/>
              </a:spcAft>
              <a:buFont typeface="Arial" panose="020B0604020202020204" pitchFamily="34" charset="0"/>
              <a:buChar char="•"/>
            </a:pPr>
            <a:r>
              <a:rPr lang="en-US" b="0" i="0" dirty="0">
                <a:solidFill>
                  <a:srgbClr val="222222"/>
                </a:solidFill>
                <a:effectLst/>
                <a:latin typeface="Helvetica" panose="020B0604020202020204" pitchFamily="34" charset="0"/>
              </a:rPr>
              <a:t>Give each </a:t>
            </a:r>
            <a:r>
              <a:rPr lang="en-US" b="0" i="0" dirty="0">
                <a:solidFill>
                  <a:srgbClr val="F39019"/>
                </a:solidFill>
                <a:effectLst/>
                <a:latin typeface="Helvetica" panose="020B0604020202020204" pitchFamily="34" charset="0"/>
              </a:rPr>
              <a:t>hidden state</a:t>
            </a:r>
            <a:r>
              <a:rPr lang="en-US" b="0" i="0" dirty="0">
                <a:solidFill>
                  <a:srgbClr val="222222"/>
                </a:solidFill>
                <a:effectLst/>
                <a:latin typeface="Helvetica" panose="020B0604020202020204" pitchFamily="34" charset="0"/>
              </a:rPr>
              <a:t> a score (let’s ignore how the scoring is done for now)</a:t>
            </a:r>
          </a:p>
          <a:p>
            <a:pPr marL="285750" indent="-285750" algn="just" fontAlgn="base">
              <a:lnSpc>
                <a:spcPct val="150000"/>
              </a:lnSpc>
              <a:spcBef>
                <a:spcPts val="1125"/>
              </a:spcBef>
              <a:spcAft>
                <a:spcPts val="1125"/>
              </a:spcAft>
              <a:buFont typeface="Arial" panose="020B0604020202020204" pitchFamily="34" charset="0"/>
              <a:buChar char="•"/>
            </a:pPr>
            <a:r>
              <a:rPr lang="en-US" b="0" i="0" dirty="0">
                <a:solidFill>
                  <a:srgbClr val="222222"/>
                </a:solidFill>
                <a:effectLst/>
                <a:latin typeface="Helvetica" panose="020B0604020202020204" pitchFamily="34" charset="0"/>
              </a:rPr>
              <a:t>Multiply each </a:t>
            </a:r>
            <a:r>
              <a:rPr lang="en-US" b="0" i="0" dirty="0">
                <a:solidFill>
                  <a:srgbClr val="F39019"/>
                </a:solidFill>
                <a:effectLst/>
                <a:latin typeface="Helvetica" panose="020B0604020202020204" pitchFamily="34" charset="0"/>
              </a:rPr>
              <a:t>hidden state</a:t>
            </a:r>
            <a:r>
              <a:rPr lang="en-US" b="0" i="0" dirty="0">
                <a:solidFill>
                  <a:srgbClr val="222222"/>
                </a:solidFill>
                <a:effectLst/>
                <a:latin typeface="Helvetica" panose="020B0604020202020204" pitchFamily="34" charset="0"/>
              </a:rPr>
              <a:t> by its </a:t>
            </a:r>
            <a:r>
              <a:rPr lang="en-US" b="0" i="0" dirty="0" err="1">
                <a:solidFill>
                  <a:srgbClr val="222222"/>
                </a:solidFill>
                <a:effectLst/>
                <a:latin typeface="Helvetica" panose="020B0604020202020204" pitchFamily="34" charset="0"/>
              </a:rPr>
              <a:t>softmaxed</a:t>
            </a:r>
            <a:r>
              <a:rPr lang="en-US" b="0" i="0" dirty="0">
                <a:solidFill>
                  <a:srgbClr val="222222"/>
                </a:solidFill>
                <a:effectLst/>
                <a:latin typeface="Helvetica" panose="020B0604020202020204" pitchFamily="34" charset="0"/>
              </a:rPr>
              <a:t> score, thus amplifying </a:t>
            </a:r>
            <a:r>
              <a:rPr lang="en-US" b="0" i="0" dirty="0">
                <a:solidFill>
                  <a:srgbClr val="F39019"/>
                </a:solidFill>
                <a:effectLst/>
                <a:latin typeface="Helvetica" panose="020B0604020202020204" pitchFamily="34" charset="0"/>
              </a:rPr>
              <a:t>hidden states</a:t>
            </a:r>
            <a:r>
              <a:rPr lang="en-US" b="0" i="0" dirty="0">
                <a:solidFill>
                  <a:srgbClr val="222222"/>
                </a:solidFill>
                <a:effectLst/>
                <a:latin typeface="Helvetica" panose="020B0604020202020204" pitchFamily="34" charset="0"/>
              </a:rPr>
              <a:t> with high scores, and drowning out </a:t>
            </a:r>
            <a:r>
              <a:rPr lang="en-US" b="0" i="0" dirty="0">
                <a:solidFill>
                  <a:srgbClr val="F39019"/>
                </a:solidFill>
                <a:effectLst/>
                <a:latin typeface="Helvetica" panose="020B0604020202020204" pitchFamily="34" charset="0"/>
              </a:rPr>
              <a:t>hidden states</a:t>
            </a:r>
            <a:r>
              <a:rPr lang="en-US" b="0" i="0" dirty="0">
                <a:solidFill>
                  <a:srgbClr val="222222"/>
                </a:solidFill>
                <a:effectLst/>
                <a:latin typeface="Helvetica" panose="020B0604020202020204" pitchFamily="34" charset="0"/>
              </a:rPr>
              <a:t> with low scores</a:t>
            </a:r>
          </a:p>
          <a:p>
            <a:pPr marL="342900" indent="-342900" algn="just" fontAlgn="base">
              <a:lnSpc>
                <a:spcPct val="150000"/>
              </a:lnSpc>
              <a:spcBef>
                <a:spcPts val="1125"/>
              </a:spcBef>
              <a:spcAft>
                <a:spcPts val="1125"/>
              </a:spcAft>
              <a:buAutoNum type="arabicParenR"/>
            </a:pPr>
            <a:endParaRPr lang="en-US"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134157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LLM Revolution: How AI Language Models Are Transforming Lives">
            <a:extLst>
              <a:ext uri="{FF2B5EF4-FFF2-40B4-BE49-F238E27FC236}">
                <a16:creationId xmlns:a16="http://schemas.microsoft.com/office/drawing/2014/main" id="{B29EEA18-39D6-388E-DCB4-D913AC73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18160"/>
            <a:ext cx="10287000" cy="612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305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tention_process">
            <a:hlinkClick r:id="" action="ppaction://media"/>
            <a:extLst>
              <a:ext uri="{FF2B5EF4-FFF2-40B4-BE49-F238E27FC236}">
                <a16:creationId xmlns:a16="http://schemas.microsoft.com/office/drawing/2014/main" id="{DF91AD1F-88CA-93AE-6FD0-8FDC590089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769707"/>
            <a:ext cx="10972800" cy="5318586"/>
          </a:xfrm>
          <a:prstGeom prst="rect">
            <a:avLst/>
          </a:prstGeom>
        </p:spPr>
      </p:pic>
    </p:spTree>
    <p:extLst>
      <p:ext uri="{BB962C8B-B14F-4D97-AF65-F5344CB8AC3E}">
        <p14:creationId xmlns:p14="http://schemas.microsoft.com/office/powerpoint/2010/main" val="275274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EF0216-1A1B-775C-98AF-7CA546950B5C}"/>
              </a:ext>
            </a:extLst>
          </p:cNvPr>
          <p:cNvSpPr txBox="1"/>
          <p:nvPr/>
        </p:nvSpPr>
        <p:spPr>
          <a:xfrm>
            <a:off x="683342" y="895729"/>
            <a:ext cx="10825316" cy="4555093"/>
          </a:xfrm>
          <a:prstGeom prst="rect">
            <a:avLst/>
          </a:prstGeom>
          <a:noFill/>
        </p:spPr>
        <p:txBody>
          <a:bodyPr wrap="square">
            <a:spAutoFit/>
          </a:bodyPr>
          <a:lstStyle/>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The attention decoder RNN takes in the embedding of the </a:t>
            </a:r>
            <a:r>
              <a:rPr lang="en-US" b="0" i="0" dirty="0">
                <a:solidFill>
                  <a:srgbClr val="00882B"/>
                </a:solidFill>
                <a:effectLst/>
                <a:latin typeface="Helvetica" panose="020B0604020202020204" pitchFamily="34" charset="0"/>
              </a:rPr>
              <a:t>&lt;END&gt;</a:t>
            </a:r>
            <a:r>
              <a:rPr lang="en-US" b="0" i="0" dirty="0">
                <a:solidFill>
                  <a:srgbClr val="222222"/>
                </a:solidFill>
                <a:effectLst/>
                <a:latin typeface="Helvetica" panose="020B0604020202020204" pitchFamily="34" charset="0"/>
              </a:rPr>
              <a:t> token, and an </a:t>
            </a:r>
            <a:r>
              <a:rPr lang="en-US" b="0" i="0" dirty="0">
                <a:solidFill>
                  <a:srgbClr val="B36AE2"/>
                </a:solidFill>
                <a:effectLst/>
                <a:latin typeface="Helvetica" panose="020B0604020202020204" pitchFamily="34" charset="0"/>
              </a:rPr>
              <a:t>initial decoder hidden state</a:t>
            </a:r>
            <a:r>
              <a:rPr lang="en-US" b="0" i="0" dirty="0">
                <a:solidFill>
                  <a:srgbClr val="222222"/>
                </a:solidFill>
                <a:effectLst/>
                <a:latin typeface="Helvetica" panose="020B0604020202020204" pitchFamily="34" charset="0"/>
              </a:rPr>
              <a:t>.</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The RNN processes its inputs, producing an output and a </a:t>
            </a:r>
            <a:r>
              <a:rPr lang="en-US" b="0" i="0" dirty="0">
                <a:solidFill>
                  <a:srgbClr val="B36AE2"/>
                </a:solidFill>
                <a:effectLst/>
                <a:latin typeface="Helvetica" panose="020B0604020202020204" pitchFamily="34" charset="0"/>
              </a:rPr>
              <a:t>new hidden state</a:t>
            </a:r>
            <a:r>
              <a:rPr lang="en-US" b="0" i="0" dirty="0">
                <a:solidFill>
                  <a:srgbClr val="222222"/>
                </a:solidFill>
                <a:effectLst/>
                <a:latin typeface="Helvetica" panose="020B0604020202020204" pitchFamily="34" charset="0"/>
              </a:rPr>
              <a:t> vector (</a:t>
            </a:r>
            <a:r>
              <a:rPr lang="en-US" b="0" i="0" dirty="0">
                <a:solidFill>
                  <a:srgbClr val="B36AE2"/>
                </a:solidFill>
                <a:effectLst/>
                <a:latin typeface="Helvetica" panose="020B0604020202020204" pitchFamily="34" charset="0"/>
              </a:rPr>
              <a:t>h</a:t>
            </a:r>
            <a:r>
              <a:rPr lang="en-US" b="0" i="0" dirty="0">
                <a:solidFill>
                  <a:srgbClr val="5CBCE9"/>
                </a:solidFill>
                <a:effectLst/>
                <a:latin typeface="Helvetica" panose="020B0604020202020204" pitchFamily="34" charset="0"/>
              </a:rPr>
              <a:t>4</a:t>
            </a:r>
            <a:r>
              <a:rPr lang="en-US" b="0" i="0" dirty="0">
                <a:solidFill>
                  <a:srgbClr val="222222"/>
                </a:solidFill>
                <a:effectLst/>
                <a:latin typeface="Helvetica" panose="020B0604020202020204" pitchFamily="34" charset="0"/>
              </a:rPr>
              <a:t>). The output is discarded.</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Attention Step: We use the </a:t>
            </a:r>
            <a:r>
              <a:rPr lang="en-US" b="0" i="0" dirty="0">
                <a:solidFill>
                  <a:srgbClr val="F39019"/>
                </a:solidFill>
                <a:effectLst/>
                <a:latin typeface="Helvetica" panose="020B0604020202020204" pitchFamily="34" charset="0"/>
              </a:rPr>
              <a:t>encoder hidden states</a:t>
            </a:r>
            <a:r>
              <a:rPr lang="en-US" b="0" i="0" dirty="0">
                <a:solidFill>
                  <a:srgbClr val="222222"/>
                </a:solidFill>
                <a:effectLst/>
                <a:latin typeface="Helvetica" panose="020B0604020202020204" pitchFamily="34" charset="0"/>
              </a:rPr>
              <a:t> and the </a:t>
            </a:r>
            <a:r>
              <a:rPr lang="en-US" b="0" i="0" dirty="0">
                <a:solidFill>
                  <a:srgbClr val="B36AE2"/>
                </a:solidFill>
                <a:effectLst/>
                <a:latin typeface="Helvetica" panose="020B0604020202020204" pitchFamily="34" charset="0"/>
              </a:rPr>
              <a:t>h</a:t>
            </a:r>
            <a:r>
              <a:rPr lang="en-US" b="0" i="0" dirty="0">
                <a:solidFill>
                  <a:srgbClr val="5CBCE9"/>
                </a:solidFill>
                <a:effectLst/>
                <a:latin typeface="Helvetica" panose="020B0604020202020204" pitchFamily="34" charset="0"/>
              </a:rPr>
              <a:t>4</a:t>
            </a:r>
            <a:r>
              <a:rPr lang="en-US" b="0" i="0" dirty="0">
                <a:solidFill>
                  <a:srgbClr val="222222"/>
                </a:solidFill>
                <a:effectLst/>
                <a:latin typeface="Helvetica" panose="020B0604020202020204" pitchFamily="34" charset="0"/>
              </a:rPr>
              <a:t> vector to calculate a context vector (</a:t>
            </a:r>
            <a:r>
              <a:rPr lang="en-US" b="0" i="0" dirty="0">
                <a:solidFill>
                  <a:srgbClr val="5CBCE9"/>
                </a:solidFill>
                <a:effectLst/>
                <a:latin typeface="Helvetica" panose="020B0604020202020204" pitchFamily="34" charset="0"/>
              </a:rPr>
              <a:t>C</a:t>
            </a:r>
            <a:r>
              <a:rPr lang="en-US" b="0" i="0" dirty="0">
                <a:solidFill>
                  <a:srgbClr val="B36AE2"/>
                </a:solidFill>
                <a:effectLst/>
                <a:latin typeface="Helvetica" panose="020B0604020202020204" pitchFamily="34" charset="0"/>
              </a:rPr>
              <a:t>4</a:t>
            </a:r>
            <a:r>
              <a:rPr lang="en-US" b="0" i="0" dirty="0">
                <a:solidFill>
                  <a:srgbClr val="222222"/>
                </a:solidFill>
                <a:effectLst/>
                <a:latin typeface="Helvetica" panose="020B0604020202020204" pitchFamily="34" charset="0"/>
              </a:rPr>
              <a:t>) for this time step.</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We concatenate </a:t>
            </a:r>
            <a:r>
              <a:rPr lang="en-US" b="0" i="0" dirty="0">
                <a:solidFill>
                  <a:srgbClr val="B36AE2"/>
                </a:solidFill>
                <a:effectLst/>
                <a:latin typeface="Helvetica" panose="020B0604020202020204" pitchFamily="34" charset="0"/>
              </a:rPr>
              <a:t>h</a:t>
            </a:r>
            <a:r>
              <a:rPr lang="en-US" b="0" i="0" dirty="0">
                <a:solidFill>
                  <a:srgbClr val="5CBCE9"/>
                </a:solidFill>
                <a:effectLst/>
                <a:latin typeface="Helvetica" panose="020B0604020202020204" pitchFamily="34" charset="0"/>
              </a:rPr>
              <a:t>4</a:t>
            </a:r>
            <a:r>
              <a:rPr lang="en-US" b="0" i="0" dirty="0">
                <a:solidFill>
                  <a:srgbClr val="222222"/>
                </a:solidFill>
                <a:effectLst/>
                <a:latin typeface="Helvetica" panose="020B0604020202020204" pitchFamily="34" charset="0"/>
              </a:rPr>
              <a:t> and </a:t>
            </a:r>
            <a:r>
              <a:rPr lang="en-US" b="0" i="0" dirty="0">
                <a:solidFill>
                  <a:srgbClr val="5CBCE9"/>
                </a:solidFill>
                <a:effectLst/>
                <a:latin typeface="Helvetica" panose="020B0604020202020204" pitchFamily="34" charset="0"/>
              </a:rPr>
              <a:t>C</a:t>
            </a:r>
            <a:r>
              <a:rPr lang="en-US" b="0" i="0" dirty="0">
                <a:solidFill>
                  <a:srgbClr val="B36AE2"/>
                </a:solidFill>
                <a:effectLst/>
                <a:latin typeface="Helvetica" panose="020B0604020202020204" pitchFamily="34" charset="0"/>
              </a:rPr>
              <a:t>4</a:t>
            </a:r>
            <a:r>
              <a:rPr lang="en-US" b="0" i="0" dirty="0">
                <a:solidFill>
                  <a:srgbClr val="222222"/>
                </a:solidFill>
                <a:effectLst/>
                <a:latin typeface="Helvetica" panose="020B0604020202020204" pitchFamily="34" charset="0"/>
              </a:rPr>
              <a:t> into one vector.</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We pass this vector through a </a:t>
            </a:r>
            <a:r>
              <a:rPr lang="en-US" b="0" i="0" dirty="0">
                <a:solidFill>
                  <a:srgbClr val="EC5D57"/>
                </a:solidFill>
                <a:effectLst/>
                <a:latin typeface="Helvetica" panose="020B0604020202020204" pitchFamily="34" charset="0"/>
              </a:rPr>
              <a:t>feedforward neural network</a:t>
            </a:r>
            <a:r>
              <a:rPr lang="en-US" b="0" i="0" dirty="0">
                <a:solidFill>
                  <a:srgbClr val="222222"/>
                </a:solidFill>
                <a:effectLst/>
                <a:latin typeface="Helvetica" panose="020B0604020202020204" pitchFamily="34" charset="0"/>
              </a:rPr>
              <a:t> (one trained jointly with the model).</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The </a:t>
            </a:r>
            <a:r>
              <a:rPr lang="en-US" b="0" i="0" dirty="0">
                <a:solidFill>
                  <a:srgbClr val="DF5F91"/>
                </a:solidFill>
                <a:effectLst/>
                <a:latin typeface="Helvetica" panose="020B0604020202020204" pitchFamily="34" charset="0"/>
              </a:rPr>
              <a:t>output</a:t>
            </a:r>
            <a:r>
              <a:rPr lang="en-US" b="0" i="0" dirty="0">
                <a:solidFill>
                  <a:srgbClr val="222222"/>
                </a:solidFill>
                <a:effectLst/>
                <a:latin typeface="Helvetica" panose="020B0604020202020204" pitchFamily="34" charset="0"/>
              </a:rPr>
              <a:t> of the feedforward neural networks indicates the output word of this time step.</a:t>
            </a:r>
          </a:p>
          <a:p>
            <a:pPr algn="l" fontAlgn="base">
              <a:spcBef>
                <a:spcPts val="1125"/>
              </a:spcBef>
              <a:spcAft>
                <a:spcPts val="1125"/>
              </a:spcAft>
              <a:buFont typeface="+mj-lt"/>
              <a:buAutoNum type="arabicPeriod"/>
            </a:pPr>
            <a:r>
              <a:rPr lang="en-US" b="0" i="0" dirty="0">
                <a:solidFill>
                  <a:srgbClr val="222222"/>
                </a:solidFill>
                <a:effectLst/>
                <a:latin typeface="Helvetica" panose="020B0604020202020204" pitchFamily="34" charset="0"/>
              </a:rPr>
              <a:t>Repeat for the next time steps</a:t>
            </a:r>
          </a:p>
        </p:txBody>
      </p:sp>
    </p:spTree>
    <p:extLst>
      <p:ext uri="{BB962C8B-B14F-4D97-AF65-F5344CB8AC3E}">
        <p14:creationId xmlns:p14="http://schemas.microsoft.com/office/powerpoint/2010/main" val="425474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3DC05-F8ED-0EC8-6ABF-8DAC0906F3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21CDDE8-DD29-B7B6-81FD-9E3D6AB3D73A}"/>
              </a:ext>
            </a:extLst>
          </p:cNvPr>
          <p:cNvPicPr>
            <a:picLocks noChangeAspect="1"/>
          </p:cNvPicPr>
          <p:nvPr/>
        </p:nvPicPr>
        <p:blipFill>
          <a:blip r:embed="rId2"/>
          <a:stretch>
            <a:fillRect/>
          </a:stretch>
        </p:blipFill>
        <p:spPr>
          <a:xfrm>
            <a:off x="1002890" y="0"/>
            <a:ext cx="10697497" cy="6858000"/>
          </a:xfrm>
          <a:prstGeom prst="rect">
            <a:avLst/>
          </a:prstGeom>
        </p:spPr>
      </p:pic>
    </p:spTree>
    <p:extLst>
      <p:ext uri="{BB962C8B-B14F-4D97-AF65-F5344CB8AC3E}">
        <p14:creationId xmlns:p14="http://schemas.microsoft.com/office/powerpoint/2010/main" val="1310857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01DB-B67E-EE9A-A5FB-29864231AA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268588-17BF-8F9E-DD28-AA2A7478ECF5}"/>
              </a:ext>
            </a:extLst>
          </p:cNvPr>
          <p:cNvPicPr>
            <a:picLocks noChangeAspect="1"/>
          </p:cNvPicPr>
          <p:nvPr/>
        </p:nvPicPr>
        <p:blipFill>
          <a:blip r:embed="rId2"/>
          <a:stretch>
            <a:fillRect/>
          </a:stretch>
        </p:blipFill>
        <p:spPr>
          <a:xfrm>
            <a:off x="1123256" y="672828"/>
            <a:ext cx="9945488" cy="5413011"/>
          </a:xfrm>
          <a:prstGeom prst="rect">
            <a:avLst/>
          </a:prstGeom>
        </p:spPr>
      </p:pic>
    </p:spTree>
    <p:extLst>
      <p:ext uri="{BB962C8B-B14F-4D97-AF65-F5344CB8AC3E}">
        <p14:creationId xmlns:p14="http://schemas.microsoft.com/office/powerpoint/2010/main" val="2504754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D5585-1295-9CB8-3B55-DA4F50F0E5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D80C1F-2347-C3CE-A8EC-A2D5926B23EB}"/>
              </a:ext>
            </a:extLst>
          </p:cNvPr>
          <p:cNvPicPr>
            <a:picLocks noChangeAspect="1"/>
          </p:cNvPicPr>
          <p:nvPr/>
        </p:nvPicPr>
        <p:blipFill>
          <a:blip r:embed="rId2"/>
          <a:stretch>
            <a:fillRect/>
          </a:stretch>
        </p:blipFill>
        <p:spPr>
          <a:xfrm>
            <a:off x="762000" y="685416"/>
            <a:ext cx="10728960" cy="5827143"/>
          </a:xfrm>
          <a:prstGeom prst="rect">
            <a:avLst/>
          </a:prstGeom>
        </p:spPr>
      </p:pic>
    </p:spTree>
    <p:extLst>
      <p:ext uri="{BB962C8B-B14F-4D97-AF65-F5344CB8AC3E}">
        <p14:creationId xmlns:p14="http://schemas.microsoft.com/office/powerpoint/2010/main" val="1347020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9BAB3-6002-7140-ACE4-CA57879306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CF1A8C-A595-D1F7-A1EA-6627372DE9ED}"/>
              </a:ext>
            </a:extLst>
          </p:cNvPr>
          <p:cNvPicPr>
            <a:picLocks noChangeAspect="1"/>
          </p:cNvPicPr>
          <p:nvPr/>
        </p:nvPicPr>
        <p:blipFill>
          <a:blip r:embed="rId2"/>
          <a:stretch>
            <a:fillRect/>
          </a:stretch>
        </p:blipFill>
        <p:spPr>
          <a:xfrm>
            <a:off x="642176" y="1690445"/>
            <a:ext cx="10907647" cy="3477110"/>
          </a:xfrm>
          <a:prstGeom prst="rect">
            <a:avLst/>
          </a:prstGeom>
        </p:spPr>
      </p:pic>
      <p:pic>
        <p:nvPicPr>
          <p:cNvPr id="5" name="Picture 4">
            <a:extLst>
              <a:ext uri="{FF2B5EF4-FFF2-40B4-BE49-F238E27FC236}">
                <a16:creationId xmlns:a16="http://schemas.microsoft.com/office/drawing/2014/main" id="{5015E2DC-D801-BBF4-2CC9-9247D9620CC9}"/>
              </a:ext>
            </a:extLst>
          </p:cNvPr>
          <p:cNvPicPr>
            <a:picLocks noChangeAspect="1"/>
          </p:cNvPicPr>
          <p:nvPr/>
        </p:nvPicPr>
        <p:blipFill>
          <a:blip r:embed="rId3"/>
          <a:stretch>
            <a:fillRect/>
          </a:stretch>
        </p:blipFill>
        <p:spPr>
          <a:xfrm>
            <a:off x="532481" y="833120"/>
            <a:ext cx="11127035" cy="5161280"/>
          </a:xfrm>
          <a:prstGeom prst="rect">
            <a:avLst/>
          </a:prstGeom>
        </p:spPr>
      </p:pic>
    </p:spTree>
    <p:extLst>
      <p:ext uri="{BB962C8B-B14F-4D97-AF65-F5344CB8AC3E}">
        <p14:creationId xmlns:p14="http://schemas.microsoft.com/office/powerpoint/2010/main" val="33367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3344A-26DD-F65D-EF98-D3D00ABF31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02F6B4-2C23-EF75-2A94-6F59FFA035A8}"/>
              </a:ext>
            </a:extLst>
          </p:cNvPr>
          <p:cNvPicPr>
            <a:picLocks noChangeAspect="1"/>
          </p:cNvPicPr>
          <p:nvPr/>
        </p:nvPicPr>
        <p:blipFill>
          <a:blip r:embed="rId2"/>
          <a:stretch>
            <a:fillRect/>
          </a:stretch>
        </p:blipFill>
        <p:spPr>
          <a:xfrm>
            <a:off x="1309019" y="637785"/>
            <a:ext cx="9573961" cy="5582429"/>
          </a:xfrm>
          <a:prstGeom prst="rect">
            <a:avLst/>
          </a:prstGeom>
        </p:spPr>
      </p:pic>
      <p:pic>
        <p:nvPicPr>
          <p:cNvPr id="5" name="Picture 4">
            <a:extLst>
              <a:ext uri="{FF2B5EF4-FFF2-40B4-BE49-F238E27FC236}">
                <a16:creationId xmlns:a16="http://schemas.microsoft.com/office/drawing/2014/main" id="{612898ED-6B8D-BC8A-BC8E-9E993727FA73}"/>
              </a:ext>
            </a:extLst>
          </p:cNvPr>
          <p:cNvPicPr>
            <a:picLocks noChangeAspect="1"/>
          </p:cNvPicPr>
          <p:nvPr/>
        </p:nvPicPr>
        <p:blipFill>
          <a:blip r:embed="rId3"/>
          <a:stretch>
            <a:fillRect/>
          </a:stretch>
        </p:blipFill>
        <p:spPr>
          <a:xfrm>
            <a:off x="1032756" y="575864"/>
            <a:ext cx="10126488" cy="5706271"/>
          </a:xfrm>
          <a:prstGeom prst="rect">
            <a:avLst/>
          </a:prstGeom>
        </p:spPr>
      </p:pic>
    </p:spTree>
    <p:extLst>
      <p:ext uri="{BB962C8B-B14F-4D97-AF65-F5344CB8AC3E}">
        <p14:creationId xmlns:p14="http://schemas.microsoft.com/office/powerpoint/2010/main" val="143473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0124E-79C8-D0E6-4E8F-3BA3CE2840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1F6480-BD6A-01F5-67FB-02B05F9F79DC}"/>
              </a:ext>
            </a:extLst>
          </p:cNvPr>
          <p:cNvPicPr>
            <a:picLocks noChangeAspect="1"/>
          </p:cNvPicPr>
          <p:nvPr/>
        </p:nvPicPr>
        <p:blipFill>
          <a:blip r:embed="rId2"/>
          <a:stretch>
            <a:fillRect/>
          </a:stretch>
        </p:blipFill>
        <p:spPr>
          <a:xfrm>
            <a:off x="1148338" y="670078"/>
            <a:ext cx="9364382" cy="5144218"/>
          </a:xfrm>
          <a:prstGeom prst="rect">
            <a:avLst/>
          </a:prstGeom>
        </p:spPr>
      </p:pic>
    </p:spTree>
    <p:extLst>
      <p:ext uri="{BB962C8B-B14F-4D97-AF65-F5344CB8AC3E}">
        <p14:creationId xmlns:p14="http://schemas.microsoft.com/office/powerpoint/2010/main" val="3571216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7A5B5-4C46-8A71-F0E9-1F23738C0E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CD1595-8EF8-25C0-B5E8-769B8FD9D920}"/>
              </a:ext>
            </a:extLst>
          </p:cNvPr>
          <p:cNvPicPr>
            <a:picLocks noChangeAspect="1"/>
          </p:cNvPicPr>
          <p:nvPr/>
        </p:nvPicPr>
        <p:blipFill>
          <a:blip r:embed="rId2"/>
          <a:stretch>
            <a:fillRect/>
          </a:stretch>
        </p:blipFill>
        <p:spPr>
          <a:xfrm>
            <a:off x="639097" y="747252"/>
            <a:ext cx="10913806" cy="5437238"/>
          </a:xfrm>
          <a:prstGeom prst="rect">
            <a:avLst/>
          </a:prstGeom>
        </p:spPr>
      </p:pic>
    </p:spTree>
    <p:extLst>
      <p:ext uri="{BB962C8B-B14F-4D97-AF65-F5344CB8AC3E}">
        <p14:creationId xmlns:p14="http://schemas.microsoft.com/office/powerpoint/2010/main" val="1634827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EC6AA-16EB-3A77-F28A-FC3AC4BA14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DC6768-2467-7210-C779-FD4C5B2FE71B}"/>
              </a:ext>
            </a:extLst>
          </p:cNvPr>
          <p:cNvPicPr>
            <a:picLocks noChangeAspect="1"/>
          </p:cNvPicPr>
          <p:nvPr/>
        </p:nvPicPr>
        <p:blipFill>
          <a:blip r:embed="rId2"/>
          <a:stretch>
            <a:fillRect/>
          </a:stretch>
        </p:blipFill>
        <p:spPr>
          <a:xfrm>
            <a:off x="913677" y="828312"/>
            <a:ext cx="10364646" cy="5201376"/>
          </a:xfrm>
          <a:prstGeom prst="rect">
            <a:avLst/>
          </a:prstGeom>
        </p:spPr>
      </p:pic>
      <p:pic>
        <p:nvPicPr>
          <p:cNvPr id="5" name="Picture 4">
            <a:extLst>
              <a:ext uri="{FF2B5EF4-FFF2-40B4-BE49-F238E27FC236}">
                <a16:creationId xmlns:a16="http://schemas.microsoft.com/office/drawing/2014/main" id="{DEB051BB-D5FA-FE14-45E0-0DD1C9F9E0EF}"/>
              </a:ext>
            </a:extLst>
          </p:cNvPr>
          <p:cNvPicPr>
            <a:picLocks noChangeAspect="1"/>
          </p:cNvPicPr>
          <p:nvPr/>
        </p:nvPicPr>
        <p:blipFill>
          <a:blip r:embed="rId3"/>
          <a:stretch>
            <a:fillRect/>
          </a:stretch>
        </p:blipFill>
        <p:spPr>
          <a:xfrm>
            <a:off x="913677" y="668594"/>
            <a:ext cx="10560567" cy="5851700"/>
          </a:xfrm>
          <a:prstGeom prst="rect">
            <a:avLst/>
          </a:prstGeom>
        </p:spPr>
      </p:pic>
    </p:spTree>
    <p:extLst>
      <p:ext uri="{BB962C8B-B14F-4D97-AF65-F5344CB8AC3E}">
        <p14:creationId xmlns:p14="http://schemas.microsoft.com/office/powerpoint/2010/main" val="123967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Large Language Model (LLM)?">
            <a:extLst>
              <a:ext uri="{FF2B5EF4-FFF2-40B4-BE49-F238E27FC236}">
                <a16:creationId xmlns:a16="http://schemas.microsoft.com/office/drawing/2014/main" id="{E73BF5D3-D2C5-C252-B191-95BE1CADA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548640"/>
            <a:ext cx="10155237"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68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F77E-2F77-B41B-3725-3C377AD801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4798AD9-E8EB-7E47-5BF5-0F6584AB76C9}"/>
              </a:ext>
            </a:extLst>
          </p:cNvPr>
          <p:cNvPicPr>
            <a:picLocks noChangeAspect="1"/>
          </p:cNvPicPr>
          <p:nvPr/>
        </p:nvPicPr>
        <p:blipFill>
          <a:blip r:embed="rId2"/>
          <a:stretch>
            <a:fillRect/>
          </a:stretch>
        </p:blipFill>
        <p:spPr>
          <a:xfrm>
            <a:off x="1002889" y="550607"/>
            <a:ext cx="10402529" cy="6027174"/>
          </a:xfrm>
          <a:prstGeom prst="rect">
            <a:avLst/>
          </a:prstGeom>
        </p:spPr>
      </p:pic>
    </p:spTree>
    <p:extLst>
      <p:ext uri="{BB962C8B-B14F-4D97-AF65-F5344CB8AC3E}">
        <p14:creationId xmlns:p14="http://schemas.microsoft.com/office/powerpoint/2010/main" val="3954069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79513-EAAB-37D1-3D05-625B1D0CC7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F6D8C2-C767-A286-B6E3-CB847974FAFD}"/>
              </a:ext>
            </a:extLst>
          </p:cNvPr>
          <p:cNvPicPr>
            <a:picLocks noChangeAspect="1"/>
          </p:cNvPicPr>
          <p:nvPr/>
        </p:nvPicPr>
        <p:blipFill>
          <a:blip r:embed="rId2"/>
          <a:stretch>
            <a:fillRect/>
          </a:stretch>
        </p:blipFill>
        <p:spPr>
          <a:xfrm>
            <a:off x="794597" y="580103"/>
            <a:ext cx="10602805" cy="5692878"/>
          </a:xfrm>
          <a:prstGeom prst="rect">
            <a:avLst/>
          </a:prstGeom>
        </p:spPr>
      </p:pic>
    </p:spTree>
    <p:extLst>
      <p:ext uri="{BB962C8B-B14F-4D97-AF65-F5344CB8AC3E}">
        <p14:creationId xmlns:p14="http://schemas.microsoft.com/office/powerpoint/2010/main" val="1319453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3FF64-CCB5-B618-0FF3-64E695B74B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2B8FF2-7868-F266-4560-7145ECB8AD00}"/>
              </a:ext>
            </a:extLst>
          </p:cNvPr>
          <p:cNvSpPr txBox="1"/>
          <p:nvPr/>
        </p:nvSpPr>
        <p:spPr>
          <a:xfrm>
            <a:off x="383458" y="1085842"/>
            <a:ext cx="11248103" cy="1131848"/>
          </a:xfrm>
          <a:prstGeom prst="rect">
            <a:avLst/>
          </a:prstGeom>
          <a:noFill/>
        </p:spPr>
        <p:txBody>
          <a:bodyPr wrap="square">
            <a:spAutoFit/>
          </a:bodyPr>
          <a:lstStyle/>
          <a:p>
            <a:pPr algn="just">
              <a:lnSpc>
                <a:spcPct val="150000"/>
              </a:lnSpc>
            </a:pPr>
            <a:r>
              <a:rPr lang="en-US" sz="2400" dirty="0"/>
              <a:t>Assign attention weight to each word, to know how much "attention" the model should pay to each word (i.e., for each word, the network learns a "context")</a:t>
            </a:r>
            <a:endParaRPr lang="en-IN" sz="2400" dirty="0"/>
          </a:p>
        </p:txBody>
      </p:sp>
      <p:sp>
        <p:nvSpPr>
          <p:cNvPr id="5" name="TextBox 4">
            <a:extLst>
              <a:ext uri="{FF2B5EF4-FFF2-40B4-BE49-F238E27FC236}">
                <a16:creationId xmlns:a16="http://schemas.microsoft.com/office/drawing/2014/main" id="{BDD8537D-E643-AE74-D5BC-A1D92CF36DB1}"/>
              </a:ext>
            </a:extLst>
          </p:cNvPr>
          <p:cNvSpPr txBox="1"/>
          <p:nvPr/>
        </p:nvSpPr>
        <p:spPr>
          <a:xfrm>
            <a:off x="3382297" y="439511"/>
            <a:ext cx="4857135" cy="646331"/>
          </a:xfrm>
          <a:prstGeom prst="rect">
            <a:avLst/>
          </a:prstGeom>
          <a:noFill/>
        </p:spPr>
        <p:txBody>
          <a:bodyPr wrap="square">
            <a:spAutoFit/>
          </a:bodyPr>
          <a:lstStyle/>
          <a:p>
            <a:pPr algn="just"/>
            <a:r>
              <a:rPr lang="en-IN" sz="3600" b="1" dirty="0">
                <a:solidFill>
                  <a:schemeClr val="bg2"/>
                </a:solidFill>
              </a:rPr>
              <a:t>Attention Mechanism</a:t>
            </a:r>
          </a:p>
        </p:txBody>
      </p:sp>
    </p:spTree>
    <p:extLst>
      <p:ext uri="{BB962C8B-B14F-4D97-AF65-F5344CB8AC3E}">
        <p14:creationId xmlns:p14="http://schemas.microsoft.com/office/powerpoint/2010/main" val="1249676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7BB7F-28F0-3316-F700-549EBCB890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92F9F4-0931-A57C-AD6F-FF8D33176A57}"/>
              </a:ext>
            </a:extLst>
          </p:cNvPr>
          <p:cNvPicPr>
            <a:picLocks noChangeAspect="1"/>
          </p:cNvPicPr>
          <p:nvPr/>
        </p:nvPicPr>
        <p:blipFill>
          <a:blip r:embed="rId2"/>
          <a:stretch>
            <a:fillRect/>
          </a:stretch>
        </p:blipFill>
        <p:spPr>
          <a:xfrm>
            <a:off x="1052052" y="199574"/>
            <a:ext cx="10146890" cy="6458851"/>
          </a:xfrm>
          <a:prstGeom prst="rect">
            <a:avLst/>
          </a:prstGeom>
        </p:spPr>
      </p:pic>
    </p:spTree>
    <p:extLst>
      <p:ext uri="{BB962C8B-B14F-4D97-AF65-F5344CB8AC3E}">
        <p14:creationId xmlns:p14="http://schemas.microsoft.com/office/powerpoint/2010/main" val="471196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05C82-CE21-3856-19EC-EA6E06F6CA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4F958C-509D-AD71-0ECA-F2CFE1162953}"/>
              </a:ext>
            </a:extLst>
          </p:cNvPr>
          <p:cNvPicPr>
            <a:picLocks noChangeAspect="1"/>
          </p:cNvPicPr>
          <p:nvPr/>
        </p:nvPicPr>
        <p:blipFill>
          <a:blip r:embed="rId2"/>
          <a:stretch>
            <a:fillRect/>
          </a:stretch>
        </p:blipFill>
        <p:spPr>
          <a:xfrm>
            <a:off x="1490019" y="937865"/>
            <a:ext cx="9211961" cy="4982270"/>
          </a:xfrm>
          <a:prstGeom prst="rect">
            <a:avLst/>
          </a:prstGeom>
        </p:spPr>
      </p:pic>
    </p:spTree>
    <p:extLst>
      <p:ext uri="{BB962C8B-B14F-4D97-AF65-F5344CB8AC3E}">
        <p14:creationId xmlns:p14="http://schemas.microsoft.com/office/powerpoint/2010/main" val="2679359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6CAA1-2065-8D84-3FB7-D55F17EE72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5344D9-0BB4-80D2-2FE4-EF6ECCDEE143}"/>
              </a:ext>
            </a:extLst>
          </p:cNvPr>
          <p:cNvPicPr>
            <a:picLocks noChangeAspect="1"/>
          </p:cNvPicPr>
          <p:nvPr/>
        </p:nvPicPr>
        <p:blipFill>
          <a:blip r:embed="rId2"/>
          <a:stretch>
            <a:fillRect/>
          </a:stretch>
        </p:blipFill>
        <p:spPr>
          <a:xfrm>
            <a:off x="919529" y="0"/>
            <a:ext cx="10352942" cy="6858000"/>
          </a:xfrm>
          <a:prstGeom prst="rect">
            <a:avLst/>
          </a:prstGeom>
        </p:spPr>
      </p:pic>
    </p:spTree>
    <p:extLst>
      <p:ext uri="{BB962C8B-B14F-4D97-AF65-F5344CB8AC3E}">
        <p14:creationId xmlns:p14="http://schemas.microsoft.com/office/powerpoint/2010/main" val="73880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66740-A4A7-6C56-659F-4F29CA41EB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2E09CF-87D4-C7C3-6B30-FDB0F694A573}"/>
              </a:ext>
            </a:extLst>
          </p:cNvPr>
          <p:cNvPicPr>
            <a:picLocks noChangeAspect="1"/>
          </p:cNvPicPr>
          <p:nvPr/>
        </p:nvPicPr>
        <p:blipFill>
          <a:blip r:embed="rId2"/>
          <a:stretch>
            <a:fillRect/>
          </a:stretch>
        </p:blipFill>
        <p:spPr>
          <a:xfrm>
            <a:off x="766916" y="629265"/>
            <a:ext cx="10589342" cy="5657634"/>
          </a:xfrm>
          <a:prstGeom prst="rect">
            <a:avLst/>
          </a:prstGeom>
        </p:spPr>
      </p:pic>
    </p:spTree>
    <p:extLst>
      <p:ext uri="{BB962C8B-B14F-4D97-AF65-F5344CB8AC3E}">
        <p14:creationId xmlns:p14="http://schemas.microsoft.com/office/powerpoint/2010/main" val="422835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DE733-CAAA-FCB6-440A-03CBB0F19C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8B1100-D701-7578-3D88-BF586BED732F}"/>
              </a:ext>
            </a:extLst>
          </p:cNvPr>
          <p:cNvPicPr>
            <a:picLocks noChangeAspect="1"/>
          </p:cNvPicPr>
          <p:nvPr/>
        </p:nvPicPr>
        <p:blipFill>
          <a:blip r:embed="rId2"/>
          <a:stretch>
            <a:fillRect/>
          </a:stretch>
        </p:blipFill>
        <p:spPr>
          <a:xfrm>
            <a:off x="688257" y="652075"/>
            <a:ext cx="10766323" cy="5788054"/>
          </a:xfrm>
          <a:prstGeom prst="rect">
            <a:avLst/>
          </a:prstGeom>
        </p:spPr>
      </p:pic>
    </p:spTree>
    <p:extLst>
      <p:ext uri="{BB962C8B-B14F-4D97-AF65-F5344CB8AC3E}">
        <p14:creationId xmlns:p14="http://schemas.microsoft.com/office/powerpoint/2010/main" val="3906416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A97F1-03FF-A7A4-8BFF-814E7294EC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80561F5-C851-F2F0-FEB8-805D4C7597A1}"/>
              </a:ext>
            </a:extLst>
          </p:cNvPr>
          <p:cNvPicPr>
            <a:picLocks noChangeAspect="1"/>
          </p:cNvPicPr>
          <p:nvPr/>
        </p:nvPicPr>
        <p:blipFill>
          <a:blip r:embed="rId2"/>
          <a:stretch>
            <a:fillRect/>
          </a:stretch>
        </p:blipFill>
        <p:spPr>
          <a:xfrm>
            <a:off x="1117599" y="566337"/>
            <a:ext cx="10572955" cy="6021275"/>
          </a:xfrm>
          <a:prstGeom prst="rect">
            <a:avLst/>
          </a:prstGeom>
        </p:spPr>
      </p:pic>
    </p:spTree>
    <p:extLst>
      <p:ext uri="{BB962C8B-B14F-4D97-AF65-F5344CB8AC3E}">
        <p14:creationId xmlns:p14="http://schemas.microsoft.com/office/powerpoint/2010/main" val="306041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C029E-AD43-B4AF-2A36-96F8D9768F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3EF5DF-F050-3EC0-ECEE-748C37782CF9}"/>
              </a:ext>
            </a:extLst>
          </p:cNvPr>
          <p:cNvPicPr>
            <a:picLocks noChangeAspect="1"/>
          </p:cNvPicPr>
          <p:nvPr/>
        </p:nvPicPr>
        <p:blipFill>
          <a:blip r:embed="rId2"/>
          <a:stretch>
            <a:fillRect/>
          </a:stretch>
        </p:blipFill>
        <p:spPr>
          <a:xfrm>
            <a:off x="822960" y="452120"/>
            <a:ext cx="10403840" cy="5953760"/>
          </a:xfrm>
          <a:prstGeom prst="rect">
            <a:avLst/>
          </a:prstGeom>
        </p:spPr>
      </p:pic>
    </p:spTree>
    <p:extLst>
      <p:ext uri="{BB962C8B-B14F-4D97-AF65-F5344CB8AC3E}">
        <p14:creationId xmlns:p14="http://schemas.microsoft.com/office/powerpoint/2010/main" val="341028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anguage Model History — Before and After Transformer: The AI Revolution |  by Kiel Dang | Medium">
            <a:extLst>
              <a:ext uri="{FF2B5EF4-FFF2-40B4-BE49-F238E27FC236}">
                <a16:creationId xmlns:a16="http://schemas.microsoft.com/office/drawing/2014/main" id="{86143390-9BB7-667E-C8B5-80ACA8B6A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556" y="616206"/>
            <a:ext cx="10225548" cy="579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932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CD09C86-66A0-6482-A118-F9CAEAAAB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542" y="1943196"/>
            <a:ext cx="7620000" cy="2162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92DB89-E58D-8251-CF27-976A2FD8F995}"/>
              </a:ext>
            </a:extLst>
          </p:cNvPr>
          <p:cNvSpPr txBox="1"/>
          <p:nvPr/>
        </p:nvSpPr>
        <p:spPr>
          <a:xfrm>
            <a:off x="422787" y="889050"/>
            <a:ext cx="11346426" cy="830997"/>
          </a:xfrm>
          <a:prstGeom prst="rect">
            <a:avLst/>
          </a:prstGeom>
          <a:noFill/>
        </p:spPr>
        <p:txBody>
          <a:bodyPr wrap="square">
            <a:spAutoFit/>
          </a:bodyPr>
          <a:lstStyle/>
          <a:p>
            <a:pPr algn="just"/>
            <a:r>
              <a:rPr lang="en-US" sz="2400" b="0" i="0" dirty="0">
                <a:effectLst/>
              </a:rPr>
              <a:t>The original transformer published in the paper is a neural machine translation model. For example, we can train it to translate English into French sentences.</a:t>
            </a:r>
            <a:endParaRPr lang="en-IN" sz="2400" dirty="0"/>
          </a:p>
        </p:txBody>
      </p:sp>
    </p:spTree>
    <p:extLst>
      <p:ext uri="{BB962C8B-B14F-4D97-AF65-F5344CB8AC3E}">
        <p14:creationId xmlns:p14="http://schemas.microsoft.com/office/powerpoint/2010/main" val="148400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77B7F-18B9-D1BE-2458-D3C04A2D46C6}"/>
              </a:ext>
            </a:extLst>
          </p:cNvPr>
          <p:cNvSpPr txBox="1"/>
          <p:nvPr/>
        </p:nvSpPr>
        <p:spPr>
          <a:xfrm>
            <a:off x="403122" y="638701"/>
            <a:ext cx="11385756" cy="1685846"/>
          </a:xfrm>
          <a:prstGeom prst="rect">
            <a:avLst/>
          </a:prstGeom>
          <a:noFill/>
        </p:spPr>
        <p:txBody>
          <a:bodyPr wrap="square">
            <a:spAutoFit/>
          </a:bodyPr>
          <a:lstStyle/>
          <a:p>
            <a:pPr algn="just">
              <a:lnSpc>
                <a:spcPct val="150000"/>
              </a:lnSpc>
            </a:pPr>
            <a:r>
              <a:rPr lang="en-US" sz="2400" b="0" i="0" dirty="0">
                <a:effectLst/>
              </a:rPr>
              <a:t>The transformer uses an encoder-decoder architecture. The encoder extracts features from an input sentence, and the decoder uses the features to produce an output sentence (translation).</a:t>
            </a:r>
            <a:endParaRPr lang="en-IN" sz="2400" dirty="0"/>
          </a:p>
        </p:txBody>
      </p:sp>
      <p:pic>
        <p:nvPicPr>
          <p:cNvPr id="7170" name="Picture 2">
            <a:extLst>
              <a:ext uri="{FF2B5EF4-FFF2-40B4-BE49-F238E27FC236}">
                <a16:creationId xmlns:a16="http://schemas.microsoft.com/office/drawing/2014/main" id="{814513A0-2598-4E99-C939-8A9FAB7CC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795588"/>
            <a:ext cx="7620000" cy="266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101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C2B076-2388-9722-1D43-79E43231CFDA}"/>
              </a:ext>
            </a:extLst>
          </p:cNvPr>
          <p:cNvSpPr txBox="1"/>
          <p:nvPr/>
        </p:nvSpPr>
        <p:spPr>
          <a:xfrm>
            <a:off x="521109" y="727191"/>
            <a:ext cx="11041626" cy="1200329"/>
          </a:xfrm>
          <a:prstGeom prst="rect">
            <a:avLst/>
          </a:prstGeom>
          <a:noFill/>
        </p:spPr>
        <p:txBody>
          <a:bodyPr wrap="square">
            <a:spAutoFit/>
          </a:bodyPr>
          <a:lstStyle/>
          <a:p>
            <a:pPr algn="just"/>
            <a:r>
              <a:rPr lang="en-US" sz="2400" b="0" i="0" dirty="0">
                <a:effectLst/>
              </a:rPr>
              <a:t>The encoder in the transformer consists of multiple encoder blocks. An input sentence goes through the encoder blocks, and the output of the last encoder block becomes the input features to the decoder.</a:t>
            </a:r>
            <a:endParaRPr lang="en-IN" sz="2400" dirty="0"/>
          </a:p>
        </p:txBody>
      </p:sp>
      <p:pic>
        <p:nvPicPr>
          <p:cNvPr id="8194" name="Picture 2">
            <a:extLst>
              <a:ext uri="{FF2B5EF4-FFF2-40B4-BE49-F238E27FC236}">
                <a16:creationId xmlns:a16="http://schemas.microsoft.com/office/drawing/2014/main" id="{5AD62B54-7EF2-A753-E005-71582D680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347913"/>
            <a:ext cx="7620000" cy="274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309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C24F32-51EA-2F60-ACAA-DC6E7841B42C}"/>
              </a:ext>
            </a:extLst>
          </p:cNvPr>
          <p:cNvSpPr txBox="1"/>
          <p:nvPr/>
        </p:nvSpPr>
        <p:spPr>
          <a:xfrm>
            <a:off x="619432" y="798559"/>
            <a:ext cx="9144000" cy="461665"/>
          </a:xfrm>
          <a:prstGeom prst="rect">
            <a:avLst/>
          </a:prstGeom>
          <a:noFill/>
        </p:spPr>
        <p:txBody>
          <a:bodyPr wrap="square">
            <a:spAutoFit/>
          </a:bodyPr>
          <a:lstStyle/>
          <a:p>
            <a:pPr algn="just"/>
            <a:r>
              <a:rPr lang="en-US" sz="2400" b="0" i="0" dirty="0">
                <a:effectLst/>
              </a:rPr>
              <a:t>The decoder also consists of multiple decoder blocks.</a:t>
            </a:r>
            <a:endParaRPr lang="en-IN" sz="2400" dirty="0"/>
          </a:p>
        </p:txBody>
      </p:sp>
      <p:pic>
        <p:nvPicPr>
          <p:cNvPr id="9218" name="Picture 2">
            <a:extLst>
              <a:ext uri="{FF2B5EF4-FFF2-40B4-BE49-F238E27FC236}">
                <a16:creationId xmlns:a16="http://schemas.microsoft.com/office/drawing/2014/main" id="{9491C514-3091-940B-7DE1-409C280BD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039" y="1455943"/>
            <a:ext cx="7620000" cy="298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20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7EC910-E5CB-AF56-CA76-4C24FFC6835D}"/>
              </a:ext>
            </a:extLst>
          </p:cNvPr>
          <p:cNvSpPr txBox="1"/>
          <p:nvPr/>
        </p:nvSpPr>
        <p:spPr>
          <a:xfrm>
            <a:off x="604684" y="501896"/>
            <a:ext cx="10982631" cy="1685846"/>
          </a:xfrm>
          <a:prstGeom prst="rect">
            <a:avLst/>
          </a:prstGeom>
          <a:noFill/>
        </p:spPr>
        <p:txBody>
          <a:bodyPr wrap="square">
            <a:spAutoFit/>
          </a:bodyPr>
          <a:lstStyle/>
          <a:p>
            <a:pPr>
              <a:lnSpc>
                <a:spcPct val="150000"/>
              </a:lnSpc>
            </a:pPr>
            <a:r>
              <a:rPr lang="en-US" sz="2400" b="0" i="0" dirty="0">
                <a:effectLst/>
              </a:rPr>
              <a:t>Each decoder block receives the features from the encoder. If we draw the encoder and the decoder vertically, the whole picture looks like the diagram from the paper.</a:t>
            </a:r>
            <a:endParaRPr lang="en-IN" sz="2400" dirty="0"/>
          </a:p>
        </p:txBody>
      </p:sp>
      <p:pic>
        <p:nvPicPr>
          <p:cNvPr id="10242" name="Picture 2">
            <a:extLst>
              <a:ext uri="{FF2B5EF4-FFF2-40B4-BE49-F238E27FC236}">
                <a16:creationId xmlns:a16="http://schemas.microsoft.com/office/drawing/2014/main" id="{D03459A5-EE1E-460C-AEC3-127FAF38D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187742"/>
            <a:ext cx="7620000" cy="459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076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C91CA9C-6FA9-C29D-F62E-382440922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874" y="2057627"/>
            <a:ext cx="4953000" cy="430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94EEC2-71F8-56EE-BD2D-661F4CDC85B7}"/>
              </a:ext>
            </a:extLst>
          </p:cNvPr>
          <p:cNvSpPr txBox="1"/>
          <p:nvPr/>
        </p:nvSpPr>
        <p:spPr>
          <a:xfrm>
            <a:off x="914399" y="495073"/>
            <a:ext cx="10550013" cy="1685846"/>
          </a:xfrm>
          <a:prstGeom prst="rect">
            <a:avLst/>
          </a:prstGeom>
          <a:noFill/>
        </p:spPr>
        <p:txBody>
          <a:bodyPr wrap="square">
            <a:spAutoFit/>
          </a:bodyPr>
          <a:lstStyle/>
          <a:p>
            <a:pPr algn="just">
              <a:lnSpc>
                <a:spcPct val="150000"/>
              </a:lnSpc>
            </a:pPr>
            <a:r>
              <a:rPr lang="en-US" sz="2400" b="1" i="0" dirty="0">
                <a:effectLst/>
              </a:rPr>
              <a:t>Input Embedding and Positional Encoding</a:t>
            </a:r>
          </a:p>
          <a:p>
            <a:pPr algn="just">
              <a:lnSpc>
                <a:spcPct val="150000"/>
              </a:lnSpc>
            </a:pPr>
            <a:r>
              <a:rPr lang="en-US" sz="2400" b="0" i="0" dirty="0">
                <a:effectLst/>
              </a:rPr>
              <a:t>Like any neural translation model, we often tokenize an input sentence into distinct elements (tokens). A tokenized sentence is a fixed-length sequence.</a:t>
            </a:r>
          </a:p>
        </p:txBody>
      </p:sp>
    </p:spTree>
    <p:extLst>
      <p:ext uri="{BB962C8B-B14F-4D97-AF65-F5344CB8AC3E}">
        <p14:creationId xmlns:p14="http://schemas.microsoft.com/office/powerpoint/2010/main" val="464505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A1632C-67C2-6562-8EBA-7E981015B2A9}"/>
              </a:ext>
            </a:extLst>
          </p:cNvPr>
          <p:cNvSpPr txBox="1"/>
          <p:nvPr/>
        </p:nvSpPr>
        <p:spPr>
          <a:xfrm>
            <a:off x="491613" y="816529"/>
            <a:ext cx="11041626" cy="519449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0" i="0" dirty="0">
                <a:effectLst/>
              </a:rPr>
              <a:t>with the transformer, we inject </a:t>
            </a:r>
            <a:r>
              <a:rPr lang="en-US" sz="2400" b="1" i="0" dirty="0">
                <a:effectLst/>
              </a:rPr>
              <a:t>positional encoding</a:t>
            </a:r>
            <a:r>
              <a:rPr lang="en-US" sz="2400" b="0" i="0" dirty="0">
                <a:effectLst/>
              </a:rPr>
              <a:t> into each embedding so that the model can know word positions without recurrence.</a:t>
            </a:r>
          </a:p>
          <a:p>
            <a:pPr marL="342900" indent="-342900" algn="just">
              <a:buFont typeface="Arial" panose="020B0604020202020204" pitchFamily="34" charset="0"/>
              <a:buChar char="•"/>
            </a:pPr>
            <a:endParaRPr lang="en-US" sz="2400" b="0" i="0" dirty="0">
              <a:effectLst/>
            </a:endParaRPr>
          </a:p>
          <a:p>
            <a:pPr marL="342900" indent="-342900" algn="just">
              <a:lnSpc>
                <a:spcPct val="150000"/>
              </a:lnSpc>
              <a:buFont typeface="Arial" panose="020B0604020202020204" pitchFamily="34" charset="0"/>
              <a:buChar char="•"/>
            </a:pPr>
            <a:r>
              <a:rPr lang="en-US" sz="2400" b="0" i="0" dirty="0">
                <a:effectLst/>
              </a:rPr>
              <a:t>The input to the transformer is not the characters of the input text but a sequence of embedding vectors.</a:t>
            </a:r>
          </a:p>
          <a:p>
            <a:pPr algn="just"/>
            <a:endParaRPr lang="en-US" sz="2400" b="0" i="0" dirty="0">
              <a:effectLst/>
            </a:endParaRPr>
          </a:p>
          <a:p>
            <a:pPr marL="342900" indent="-342900" algn="just">
              <a:lnSpc>
                <a:spcPct val="150000"/>
              </a:lnSpc>
              <a:buFont typeface="Arial" panose="020B0604020202020204" pitchFamily="34" charset="0"/>
              <a:buChar char="•"/>
            </a:pPr>
            <a:r>
              <a:rPr lang="en-US" sz="2400" b="0" i="0" dirty="0">
                <a:effectLst/>
              </a:rPr>
              <a:t> Each vector represents the semantics and position of a token. The encoder performs linear algebra operations on those vectors to extract the contexts for each token from the entire sentence and enrich the embedding vectors with helpful information for the target task through the multiple encoder blocks.</a:t>
            </a:r>
            <a:endParaRPr lang="en-IN" sz="2400" dirty="0"/>
          </a:p>
        </p:txBody>
      </p:sp>
    </p:spTree>
    <p:extLst>
      <p:ext uri="{BB962C8B-B14F-4D97-AF65-F5344CB8AC3E}">
        <p14:creationId xmlns:p14="http://schemas.microsoft.com/office/powerpoint/2010/main" val="1485479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32B4B4-7BCB-DDC7-5A44-91C0A48CAA22}"/>
              </a:ext>
            </a:extLst>
          </p:cNvPr>
          <p:cNvSpPr txBox="1"/>
          <p:nvPr/>
        </p:nvSpPr>
        <p:spPr>
          <a:xfrm>
            <a:off x="580102" y="677878"/>
            <a:ext cx="10913808" cy="1685846"/>
          </a:xfrm>
          <a:prstGeom prst="rect">
            <a:avLst/>
          </a:prstGeom>
          <a:noFill/>
        </p:spPr>
        <p:txBody>
          <a:bodyPr wrap="square">
            <a:spAutoFit/>
          </a:bodyPr>
          <a:lstStyle/>
          <a:p>
            <a:pPr algn="just">
              <a:lnSpc>
                <a:spcPct val="150000"/>
              </a:lnSpc>
            </a:pPr>
            <a:r>
              <a:rPr lang="en-US" sz="2400" b="1" i="0" dirty="0" err="1">
                <a:effectLst/>
              </a:rPr>
              <a:t>Softmax</a:t>
            </a:r>
            <a:r>
              <a:rPr lang="en-US" sz="2400" b="1" i="0" dirty="0">
                <a:effectLst/>
              </a:rPr>
              <a:t> and Output Probabilities</a:t>
            </a:r>
          </a:p>
          <a:p>
            <a:pPr algn="just">
              <a:lnSpc>
                <a:spcPct val="150000"/>
              </a:lnSpc>
            </a:pPr>
            <a:r>
              <a:rPr lang="en-US" sz="2400" b="0" i="0" dirty="0">
                <a:effectLst/>
              </a:rPr>
              <a:t>The decoder uses input features from the encoder to generate an output sentence. The input features are nothing but enriched embedding vectors.</a:t>
            </a:r>
          </a:p>
        </p:txBody>
      </p:sp>
      <p:pic>
        <p:nvPicPr>
          <p:cNvPr id="12290" name="Picture 2">
            <a:extLst>
              <a:ext uri="{FF2B5EF4-FFF2-40B4-BE49-F238E27FC236}">
                <a16:creationId xmlns:a16="http://schemas.microsoft.com/office/drawing/2014/main" id="{20DAB6E0-8719-4285-EA1A-E0BFCB9AD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77" y="2605088"/>
            <a:ext cx="9134168" cy="258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053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A1E74-E938-9AAB-66C0-C5C862F79B2B}"/>
              </a:ext>
            </a:extLst>
          </p:cNvPr>
          <p:cNvSpPr txBox="1"/>
          <p:nvPr/>
        </p:nvSpPr>
        <p:spPr>
          <a:xfrm>
            <a:off x="462116" y="930277"/>
            <a:ext cx="11189110" cy="3347840"/>
          </a:xfrm>
          <a:prstGeom prst="rect">
            <a:avLst/>
          </a:prstGeom>
          <a:noFill/>
        </p:spPr>
        <p:txBody>
          <a:bodyPr wrap="square">
            <a:spAutoFit/>
          </a:bodyPr>
          <a:lstStyle/>
          <a:p>
            <a:pPr algn="just">
              <a:lnSpc>
                <a:spcPct val="150000"/>
              </a:lnSpc>
            </a:pPr>
            <a:r>
              <a:rPr lang="en-US" sz="2400" b="0" i="0" dirty="0">
                <a:effectLst/>
              </a:rPr>
              <a:t>The decoder outputs one token at a time. An output token becomes the subsequent input to the decoder. In other words, a previous output from the decoder becomes the last part of the next input to the decoder. This kind of processing is called “</a:t>
            </a:r>
            <a:r>
              <a:rPr lang="en-US" sz="2400" b="1" i="0" dirty="0">
                <a:effectLst/>
              </a:rPr>
              <a:t>auto-regressive</a:t>
            </a:r>
            <a:r>
              <a:rPr lang="en-US" sz="2400" b="0" i="0" dirty="0">
                <a:effectLst/>
              </a:rPr>
              <a:t>” — a typical pattern for generating sequential outputs and not specific to the transformer. It allows a model to generate an output sentence of different lengths than the input.</a:t>
            </a:r>
            <a:endParaRPr lang="en-IN" sz="2400" dirty="0"/>
          </a:p>
        </p:txBody>
      </p:sp>
    </p:spTree>
    <p:extLst>
      <p:ext uri="{BB962C8B-B14F-4D97-AF65-F5344CB8AC3E}">
        <p14:creationId xmlns:p14="http://schemas.microsoft.com/office/powerpoint/2010/main" val="27468335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88256902-1489-43C1-2807-26929855B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65" y="2685422"/>
            <a:ext cx="7620000" cy="32140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F84931EF-87B1-C62B-3B02-B95F2EDFAFE0}"/>
              </a:ext>
            </a:extLst>
          </p:cNvPr>
          <p:cNvSpPr>
            <a:spLocks noChangeArrowheads="1"/>
          </p:cNvSpPr>
          <p:nvPr/>
        </p:nvSpPr>
        <p:spPr bwMode="auto">
          <a:xfrm>
            <a:off x="703386" y="644907"/>
            <a:ext cx="10540720" cy="168584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mn-lt"/>
              </a:rPr>
              <a:t>However, we have no previous output at the beginning of a translation. So, we pass the start-of-sentence marker </a:t>
            </a:r>
            <a:r>
              <a:rPr kumimoji="0" lang="en-US" altLang="en-US" sz="2400" b="0" i="0" u="none" strike="noStrike" cap="none" normalizeH="0" baseline="0" dirty="0">
                <a:ln>
                  <a:noFill/>
                </a:ln>
                <a:effectLst/>
                <a:latin typeface="+mn-lt"/>
                <a:cs typeface="Courier New" panose="02070309020205020404" pitchFamily="49" charset="0"/>
              </a:rPr>
              <a:t>&lt;SOS&gt;</a:t>
            </a:r>
            <a:r>
              <a:rPr kumimoji="0" lang="en-US" altLang="en-US" sz="2400" b="0" i="0" u="none" strike="noStrike" cap="none" normalizeH="0" baseline="0" dirty="0">
                <a:ln>
                  <a:noFill/>
                </a:ln>
                <a:effectLst/>
                <a:latin typeface="+mn-lt"/>
              </a:rPr>
              <a:t> to the decoder to initiate the translation. </a:t>
            </a:r>
          </a:p>
        </p:txBody>
      </p:sp>
    </p:spTree>
    <p:extLst>
      <p:ext uri="{BB962C8B-B14F-4D97-AF65-F5344CB8AC3E}">
        <p14:creationId xmlns:p14="http://schemas.microsoft.com/office/powerpoint/2010/main" val="208434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B04868E3-4F9C-74AA-E50A-BC476C4D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42950"/>
            <a:ext cx="10287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829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7D0FCB-1530-BC2A-761F-1FC3CA91DD57}"/>
              </a:ext>
            </a:extLst>
          </p:cNvPr>
          <p:cNvSpPr>
            <a:spLocks noChangeArrowheads="1"/>
          </p:cNvSpPr>
          <p:nvPr/>
        </p:nvSpPr>
        <p:spPr bwMode="auto">
          <a:xfrm>
            <a:off x="334836" y="832375"/>
            <a:ext cx="11267229" cy="44558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mn-lt"/>
              </a:rPr>
              <a:t>The decoder uses multiple decoder blocks to enrich </a:t>
            </a:r>
            <a:r>
              <a:rPr kumimoji="0" lang="en-US" altLang="en-US" sz="2400" b="0" i="0" u="none" strike="noStrike" cap="none" normalizeH="0" baseline="0" dirty="0">
                <a:ln>
                  <a:noFill/>
                </a:ln>
                <a:effectLst/>
                <a:latin typeface="+mn-lt"/>
                <a:cs typeface="Courier New" panose="02070309020205020404" pitchFamily="49" charset="0"/>
              </a:rPr>
              <a:t>&lt;SOS&gt;</a:t>
            </a:r>
            <a:r>
              <a:rPr kumimoji="0" lang="en-US" altLang="en-US" sz="2400" b="0" i="0" u="none" strike="noStrike" cap="none" normalizeH="0" baseline="0" dirty="0">
                <a:ln>
                  <a:noFill/>
                </a:ln>
                <a:effectLst/>
                <a:latin typeface="+mn-lt"/>
              </a:rPr>
              <a:t> with the contextual information from the input features. In other words, the decoder transforms the embedding vector </a:t>
            </a:r>
            <a:r>
              <a:rPr kumimoji="0" lang="en-US" altLang="en-US" sz="2400" b="0" i="0" u="none" strike="noStrike" cap="none" normalizeH="0" baseline="0" dirty="0">
                <a:ln>
                  <a:noFill/>
                </a:ln>
                <a:effectLst/>
                <a:latin typeface="+mn-lt"/>
                <a:cs typeface="Courier New" panose="02070309020205020404" pitchFamily="49" charset="0"/>
              </a:rPr>
              <a:t>&lt;SOS&gt;</a:t>
            </a:r>
            <a:r>
              <a:rPr kumimoji="0" lang="en-US" altLang="en-US" sz="2400" b="0" i="0" u="none" strike="noStrike" cap="none" normalizeH="0" baseline="0" dirty="0">
                <a:ln>
                  <a:noFill/>
                </a:ln>
                <a:effectLst/>
                <a:latin typeface="+mn-lt"/>
              </a:rPr>
              <a:t> into a vector containing information helpful to generating the first translated word (token).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mn-lt"/>
              </a:rPr>
              <a:t>Then, the output vector from the decoder goes through a linear transformation that changes the dimension of the vector from the embedding vector size (512) into the size of vocabulary (say, 10,000). The </a:t>
            </a:r>
            <a:r>
              <a:rPr kumimoji="0" lang="en-US" altLang="en-US" sz="2400" b="0" i="0" u="none" strike="noStrike" cap="none" normalizeH="0" baseline="0" dirty="0" err="1">
                <a:ln>
                  <a:noFill/>
                </a:ln>
                <a:effectLst/>
                <a:latin typeface="+mn-lt"/>
              </a:rPr>
              <a:t>softmax</a:t>
            </a:r>
            <a:r>
              <a:rPr kumimoji="0" lang="en-US" altLang="en-US" sz="2400" b="0" i="0" u="none" strike="noStrike" cap="none" normalizeH="0" baseline="0" dirty="0">
                <a:ln>
                  <a:noFill/>
                </a:ln>
                <a:effectLst/>
                <a:latin typeface="+mn-lt"/>
              </a:rPr>
              <a:t> layer further converts the vector into 10,000 probabilities.</a:t>
            </a:r>
          </a:p>
        </p:txBody>
      </p:sp>
    </p:spTree>
    <p:extLst>
      <p:ext uri="{BB962C8B-B14F-4D97-AF65-F5344CB8AC3E}">
        <p14:creationId xmlns:p14="http://schemas.microsoft.com/office/powerpoint/2010/main" val="49985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7F1E1C3-8439-2EFE-5974-1FB58683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712" y="827446"/>
            <a:ext cx="5688576"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604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a:extLst>
              <a:ext uri="{FF2B5EF4-FFF2-40B4-BE49-F238E27FC236}">
                <a16:creationId xmlns:a16="http://schemas.microsoft.com/office/drawing/2014/main" id="{F26CB401-7C8B-483E-5C16-2D90E67F6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03" y="629266"/>
            <a:ext cx="10491020" cy="596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708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81C30-1329-3121-01B6-FD5132B09E31}"/>
              </a:ext>
            </a:extLst>
          </p:cNvPr>
          <p:cNvSpPr txBox="1"/>
          <p:nvPr/>
        </p:nvSpPr>
        <p:spPr>
          <a:xfrm>
            <a:off x="589935" y="628868"/>
            <a:ext cx="11602065" cy="1685846"/>
          </a:xfrm>
          <a:prstGeom prst="rect">
            <a:avLst/>
          </a:prstGeom>
          <a:noFill/>
        </p:spPr>
        <p:txBody>
          <a:bodyPr wrap="square">
            <a:spAutoFit/>
          </a:bodyPr>
          <a:lstStyle/>
          <a:p>
            <a:pPr algn="just">
              <a:lnSpc>
                <a:spcPct val="150000"/>
              </a:lnSpc>
            </a:pPr>
            <a:r>
              <a:rPr lang="en-US" sz="2400" b="1" i="0" dirty="0">
                <a:effectLst/>
              </a:rPr>
              <a:t>Encoder Block Internals</a:t>
            </a:r>
          </a:p>
          <a:p>
            <a:pPr algn="just">
              <a:lnSpc>
                <a:spcPct val="150000"/>
              </a:lnSpc>
            </a:pPr>
            <a:r>
              <a:rPr lang="en-US" sz="2400" b="0" i="0" dirty="0">
                <a:effectLst/>
              </a:rPr>
              <a:t>The encoder block uses the </a:t>
            </a:r>
            <a:r>
              <a:rPr lang="en-US" sz="2400" b="1" i="0" dirty="0">
                <a:effectLst/>
              </a:rPr>
              <a:t>self-attention mechanism</a:t>
            </a:r>
            <a:r>
              <a:rPr lang="en-US" sz="2400" b="0" i="0" dirty="0">
                <a:effectLst/>
              </a:rPr>
              <a:t> to enrich each token (embedding vector) with contextual information from the whole sentence.</a:t>
            </a:r>
          </a:p>
        </p:txBody>
      </p:sp>
      <p:pic>
        <p:nvPicPr>
          <p:cNvPr id="17410" name="Picture 2">
            <a:extLst>
              <a:ext uri="{FF2B5EF4-FFF2-40B4-BE49-F238E27FC236}">
                <a16:creationId xmlns:a16="http://schemas.microsoft.com/office/drawing/2014/main" id="{4BDAE9A5-1FE0-4588-B77F-581BA430E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509" y="2236056"/>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630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4B5AC9-4233-9724-96D9-91CF5B1B9637}"/>
              </a:ext>
            </a:extLst>
          </p:cNvPr>
          <p:cNvSpPr txBox="1"/>
          <p:nvPr/>
        </p:nvSpPr>
        <p:spPr>
          <a:xfrm>
            <a:off x="639097" y="440359"/>
            <a:ext cx="10913806" cy="2793842"/>
          </a:xfrm>
          <a:prstGeom prst="rect">
            <a:avLst/>
          </a:prstGeom>
          <a:noFill/>
        </p:spPr>
        <p:txBody>
          <a:bodyPr wrap="square">
            <a:spAutoFit/>
          </a:bodyPr>
          <a:lstStyle/>
          <a:p>
            <a:pPr algn="just">
              <a:lnSpc>
                <a:spcPct val="150000"/>
              </a:lnSpc>
            </a:pPr>
            <a:r>
              <a:rPr lang="en-US" sz="2400" b="0" i="0" dirty="0">
                <a:effectLst/>
              </a:rPr>
              <a:t>The </a:t>
            </a:r>
            <a:r>
              <a:rPr lang="en-US" sz="2400" b="1" i="0" dirty="0">
                <a:effectLst/>
              </a:rPr>
              <a:t>position-wise feed-forward network</a:t>
            </a:r>
            <a:r>
              <a:rPr lang="en-US" sz="2400" b="0" i="0" dirty="0">
                <a:effectLst/>
              </a:rPr>
              <a:t> (FFN) has a linear layer, </a:t>
            </a:r>
            <a:r>
              <a:rPr lang="en-US" sz="2400" b="0" i="0" dirty="0" err="1">
                <a:effectLst/>
              </a:rPr>
              <a:t>ReLU</a:t>
            </a:r>
            <a:r>
              <a:rPr lang="en-US" sz="2400" b="0" i="0" dirty="0">
                <a:effectLst/>
              </a:rPr>
              <a:t>, and another linear layer, which processes each embedding vector independently with identical weights. So, each embedding vector (with contextual information from the multi-head attention) goes through the position-wise feed-forward layer for further transformation.</a:t>
            </a:r>
            <a:endParaRPr lang="en-IN" sz="2400" dirty="0"/>
          </a:p>
        </p:txBody>
      </p:sp>
      <p:pic>
        <p:nvPicPr>
          <p:cNvPr id="18434" name="Picture 2">
            <a:extLst>
              <a:ext uri="{FF2B5EF4-FFF2-40B4-BE49-F238E27FC236}">
                <a16:creationId xmlns:a16="http://schemas.microsoft.com/office/drawing/2014/main" id="{B60D072D-5B6C-2F37-9A37-5B8AEC44E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16214"/>
            <a:ext cx="7620000" cy="362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7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F9BFCAFD-A541-92A7-BA60-6AA86AE1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374" y="2907193"/>
            <a:ext cx="7620000" cy="40233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CD2BF6-1639-30F3-3049-19CFDBBA2B07}"/>
              </a:ext>
            </a:extLst>
          </p:cNvPr>
          <p:cNvSpPr txBox="1"/>
          <p:nvPr/>
        </p:nvSpPr>
        <p:spPr>
          <a:xfrm>
            <a:off x="609601" y="667349"/>
            <a:ext cx="10943302" cy="2239844"/>
          </a:xfrm>
          <a:prstGeom prst="rect">
            <a:avLst/>
          </a:prstGeom>
          <a:noFill/>
        </p:spPr>
        <p:txBody>
          <a:bodyPr wrap="square">
            <a:spAutoFit/>
          </a:bodyPr>
          <a:lstStyle/>
          <a:p>
            <a:pPr algn="just">
              <a:lnSpc>
                <a:spcPct val="150000"/>
              </a:lnSpc>
            </a:pPr>
            <a:r>
              <a:rPr lang="en-US" sz="2400" b="0" i="0" dirty="0">
                <a:effectLst/>
              </a:rPr>
              <a:t>Residual connections carry over the previous embeddings to the subsequent layers. As such, the encoder blocks enrich the embedding vectors with additional information obtained from the multi-head self-attention calculations and position-wise feed-forward networks.</a:t>
            </a:r>
            <a:endParaRPr lang="en-IN" sz="2400" dirty="0"/>
          </a:p>
        </p:txBody>
      </p:sp>
    </p:spTree>
    <p:extLst>
      <p:ext uri="{BB962C8B-B14F-4D97-AF65-F5344CB8AC3E}">
        <p14:creationId xmlns:p14="http://schemas.microsoft.com/office/powerpoint/2010/main" val="1432835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45ED71-3C19-43D9-9D99-C256E9057149}"/>
              </a:ext>
            </a:extLst>
          </p:cNvPr>
          <p:cNvSpPr txBox="1"/>
          <p:nvPr/>
        </p:nvSpPr>
        <p:spPr>
          <a:xfrm>
            <a:off x="845574" y="700236"/>
            <a:ext cx="9144000" cy="577850"/>
          </a:xfrm>
          <a:prstGeom prst="rect">
            <a:avLst/>
          </a:prstGeom>
          <a:noFill/>
        </p:spPr>
        <p:txBody>
          <a:bodyPr wrap="square">
            <a:spAutoFit/>
          </a:bodyPr>
          <a:lstStyle/>
          <a:p>
            <a:pPr algn="just">
              <a:lnSpc>
                <a:spcPct val="150000"/>
              </a:lnSpc>
            </a:pPr>
            <a:r>
              <a:rPr lang="en-US" sz="2400" b="0" i="0" dirty="0">
                <a:effectLst/>
              </a:rPr>
              <a:t>After each residual connection, there is a </a:t>
            </a:r>
            <a:r>
              <a:rPr lang="en-US" sz="2400" b="1" i="0" dirty="0">
                <a:effectLst/>
              </a:rPr>
              <a:t>layer normalization</a:t>
            </a:r>
            <a:r>
              <a:rPr lang="en-US" sz="2400" b="0" i="0" dirty="0">
                <a:effectLst/>
              </a:rPr>
              <a:t>:</a:t>
            </a:r>
            <a:endParaRPr lang="en-IN" sz="2400" dirty="0"/>
          </a:p>
        </p:txBody>
      </p:sp>
      <p:pic>
        <p:nvPicPr>
          <p:cNvPr id="20482" name="Picture 2">
            <a:extLst>
              <a:ext uri="{FF2B5EF4-FFF2-40B4-BE49-F238E27FC236}">
                <a16:creationId xmlns:a16="http://schemas.microsoft.com/office/drawing/2014/main" id="{79E45200-D38F-06A4-DB01-2C37337CC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574" y="1557189"/>
            <a:ext cx="76200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80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23DBB-E357-F01A-6340-F286FCEF7F01}"/>
              </a:ext>
            </a:extLst>
          </p:cNvPr>
          <p:cNvSpPr txBox="1"/>
          <p:nvPr/>
        </p:nvSpPr>
        <p:spPr>
          <a:xfrm>
            <a:off x="511277" y="665654"/>
            <a:ext cx="10972800" cy="3901837"/>
          </a:xfrm>
          <a:prstGeom prst="rect">
            <a:avLst/>
          </a:prstGeom>
          <a:noFill/>
        </p:spPr>
        <p:txBody>
          <a:bodyPr wrap="square">
            <a:spAutoFit/>
          </a:bodyPr>
          <a:lstStyle/>
          <a:p>
            <a:pPr algn="just">
              <a:lnSpc>
                <a:spcPct val="150000"/>
              </a:lnSpc>
            </a:pPr>
            <a:r>
              <a:rPr lang="en-US" sz="2400" b="0" i="0" dirty="0">
                <a:effectLst/>
              </a:rPr>
              <a:t>Like batch normalization, layer normalization aims to reduce the effect of covariant shift. </a:t>
            </a:r>
          </a:p>
          <a:p>
            <a:pPr algn="just">
              <a:lnSpc>
                <a:spcPct val="150000"/>
              </a:lnSpc>
            </a:pPr>
            <a:r>
              <a:rPr lang="en-US" sz="2400" b="0" i="0" dirty="0">
                <a:effectLst/>
              </a:rPr>
              <a:t>In other words, it prevents the mean and standard deviation of embedding vector elements from moving around, which makes training unstable and slow (i.e., we can’t make the learning rate big enough). </a:t>
            </a:r>
          </a:p>
          <a:p>
            <a:pPr algn="just">
              <a:lnSpc>
                <a:spcPct val="150000"/>
              </a:lnSpc>
            </a:pPr>
            <a:r>
              <a:rPr lang="en-US" sz="2400" b="0" i="0" dirty="0">
                <a:effectLst/>
              </a:rPr>
              <a:t>Unlike batch normalization, layer normalization works at each embedding vector (not at the batch level). </a:t>
            </a:r>
            <a:endParaRPr lang="en-IN" sz="2400" dirty="0"/>
          </a:p>
        </p:txBody>
      </p:sp>
    </p:spTree>
    <p:extLst>
      <p:ext uri="{BB962C8B-B14F-4D97-AF65-F5344CB8AC3E}">
        <p14:creationId xmlns:p14="http://schemas.microsoft.com/office/powerpoint/2010/main" val="1380891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AAA19FAC-5303-7D0A-F7B0-7067B432D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683" y="1868898"/>
            <a:ext cx="7620000" cy="4772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CBA471-3F66-892E-A9A9-A411A5FA42AA}"/>
              </a:ext>
            </a:extLst>
          </p:cNvPr>
          <p:cNvSpPr txBox="1"/>
          <p:nvPr/>
        </p:nvSpPr>
        <p:spPr>
          <a:xfrm>
            <a:off x="1061884" y="590386"/>
            <a:ext cx="10510684" cy="1131848"/>
          </a:xfrm>
          <a:prstGeom prst="rect">
            <a:avLst/>
          </a:prstGeom>
          <a:noFill/>
        </p:spPr>
        <p:txBody>
          <a:bodyPr wrap="square">
            <a:spAutoFit/>
          </a:bodyPr>
          <a:lstStyle/>
          <a:p>
            <a:pPr algn="just">
              <a:lnSpc>
                <a:spcPct val="150000"/>
              </a:lnSpc>
            </a:pPr>
            <a:r>
              <a:rPr lang="en-US" sz="2400" b="0" i="0" dirty="0">
                <a:effectLst/>
              </a:rPr>
              <a:t>The transformer uses six stacked encoder blocks. The outputs from the last encoder block become the input features for the decoder.</a:t>
            </a:r>
            <a:endParaRPr lang="en-IN" sz="2400" dirty="0"/>
          </a:p>
        </p:txBody>
      </p:sp>
    </p:spTree>
    <p:extLst>
      <p:ext uri="{BB962C8B-B14F-4D97-AF65-F5344CB8AC3E}">
        <p14:creationId xmlns:p14="http://schemas.microsoft.com/office/powerpoint/2010/main" val="71016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594B5-535D-509B-DC60-8E6667D7FA75}"/>
              </a:ext>
            </a:extLst>
          </p:cNvPr>
          <p:cNvSpPr txBox="1"/>
          <p:nvPr/>
        </p:nvSpPr>
        <p:spPr>
          <a:xfrm>
            <a:off x="560439" y="442902"/>
            <a:ext cx="11071122" cy="1685846"/>
          </a:xfrm>
          <a:prstGeom prst="rect">
            <a:avLst/>
          </a:prstGeom>
          <a:noFill/>
        </p:spPr>
        <p:txBody>
          <a:bodyPr wrap="square">
            <a:spAutoFit/>
          </a:bodyPr>
          <a:lstStyle/>
          <a:p>
            <a:pPr algn="just">
              <a:lnSpc>
                <a:spcPct val="150000"/>
              </a:lnSpc>
            </a:pPr>
            <a:r>
              <a:rPr lang="en-US" sz="2400" b="1" i="0" dirty="0">
                <a:effectLst/>
              </a:rPr>
              <a:t>Decoder Block Internals</a:t>
            </a:r>
          </a:p>
          <a:p>
            <a:pPr algn="just">
              <a:lnSpc>
                <a:spcPct val="150000"/>
              </a:lnSpc>
            </a:pPr>
            <a:r>
              <a:rPr lang="en-US" sz="2400" b="0" i="0" dirty="0">
                <a:effectLst/>
              </a:rPr>
              <a:t>The decoder block is similar to the encoder block, except it calculates the source-target attention.</a:t>
            </a:r>
          </a:p>
        </p:txBody>
      </p:sp>
      <p:pic>
        <p:nvPicPr>
          <p:cNvPr id="22530" name="Picture 2">
            <a:extLst>
              <a:ext uri="{FF2B5EF4-FFF2-40B4-BE49-F238E27FC236}">
                <a16:creationId xmlns:a16="http://schemas.microsoft.com/office/drawing/2014/main" id="{3597045C-A7FC-3F62-7DB8-8E61D7C53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45110"/>
            <a:ext cx="7620000" cy="481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92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0EF47749-4BC5-E3DC-5EF4-D741BF1EA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877" y="442450"/>
            <a:ext cx="9950245" cy="546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330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0C969D-60BB-0602-2403-75010FAE4593}"/>
              </a:ext>
            </a:extLst>
          </p:cNvPr>
          <p:cNvSpPr txBox="1"/>
          <p:nvPr/>
        </p:nvSpPr>
        <p:spPr>
          <a:xfrm>
            <a:off x="501445" y="867045"/>
            <a:ext cx="10461524" cy="5563831"/>
          </a:xfrm>
          <a:prstGeom prst="rect">
            <a:avLst/>
          </a:prstGeom>
          <a:noFill/>
        </p:spPr>
        <p:txBody>
          <a:bodyPr wrap="square">
            <a:spAutoFit/>
          </a:bodyPr>
          <a:lstStyle/>
          <a:p>
            <a:pPr algn="just">
              <a:lnSpc>
                <a:spcPct val="150000"/>
              </a:lnSpc>
            </a:pPr>
            <a:r>
              <a:rPr lang="en-US" sz="2400" b="0" i="0" dirty="0">
                <a:effectLst/>
              </a:rPr>
              <a:t>The input to the decoder is an output shifted right, which becomes a sequence of embeddings with positional encoding. So, we can think of the decoder block as another encoder generating enriched embeddings useful for translation outputs.</a:t>
            </a:r>
          </a:p>
          <a:p>
            <a:pPr algn="just">
              <a:lnSpc>
                <a:spcPct val="150000"/>
              </a:lnSpc>
            </a:pPr>
            <a:r>
              <a:rPr lang="en-US" sz="2400" b="1" i="0" dirty="0">
                <a:effectLst/>
              </a:rPr>
              <a:t>Masked multi-head attention</a:t>
            </a:r>
            <a:r>
              <a:rPr lang="en-US" sz="2400" b="0" i="0" dirty="0">
                <a:effectLst/>
              </a:rPr>
              <a:t> means the multi-head attention receives inputs with masks so that the attention mechanism does not use information from the hidden (masked) positions. The paper mentions that they used the mask inside the attention calculation by setting attention scores to negative infinity (or a very large negative number). The </a:t>
            </a:r>
            <a:r>
              <a:rPr lang="en-US" sz="2400" b="0" i="0" dirty="0" err="1">
                <a:effectLst/>
              </a:rPr>
              <a:t>softmax</a:t>
            </a:r>
            <a:r>
              <a:rPr lang="en-US" sz="2400" b="0" i="0" dirty="0">
                <a:effectLst/>
              </a:rPr>
              <a:t> within the attention mechanisms effectively assigns zero probability to masked positions.</a:t>
            </a:r>
          </a:p>
        </p:txBody>
      </p:sp>
    </p:spTree>
    <p:extLst>
      <p:ext uri="{BB962C8B-B14F-4D97-AF65-F5344CB8AC3E}">
        <p14:creationId xmlns:p14="http://schemas.microsoft.com/office/powerpoint/2010/main" val="109056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2D774F75-6D8E-93B9-5441-523CFD001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33388"/>
            <a:ext cx="7620000"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43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C384A0C9-678C-5F16-8EB1-59DCD55EB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535" y="231058"/>
            <a:ext cx="9753600" cy="63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43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B2C16-9F30-EA9F-E976-23CF9149C3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C2FBCB-D655-7553-FF13-EB48A44D283A}"/>
              </a:ext>
            </a:extLst>
          </p:cNvPr>
          <p:cNvPicPr>
            <a:picLocks noChangeAspect="1"/>
          </p:cNvPicPr>
          <p:nvPr/>
        </p:nvPicPr>
        <p:blipFill>
          <a:blip r:embed="rId2"/>
          <a:stretch>
            <a:fillRect/>
          </a:stretch>
        </p:blipFill>
        <p:spPr>
          <a:xfrm>
            <a:off x="693466" y="2470384"/>
            <a:ext cx="4610743" cy="3982006"/>
          </a:xfrm>
          <a:prstGeom prst="rect">
            <a:avLst/>
          </a:prstGeom>
        </p:spPr>
      </p:pic>
      <p:pic>
        <p:nvPicPr>
          <p:cNvPr id="5" name="Picture 4">
            <a:extLst>
              <a:ext uri="{FF2B5EF4-FFF2-40B4-BE49-F238E27FC236}">
                <a16:creationId xmlns:a16="http://schemas.microsoft.com/office/drawing/2014/main" id="{374F6009-CE19-FF23-5E45-2F53A59A028F}"/>
              </a:ext>
            </a:extLst>
          </p:cNvPr>
          <p:cNvPicPr>
            <a:picLocks noChangeAspect="1"/>
          </p:cNvPicPr>
          <p:nvPr/>
        </p:nvPicPr>
        <p:blipFill>
          <a:blip r:embed="rId3"/>
          <a:stretch>
            <a:fillRect/>
          </a:stretch>
        </p:blipFill>
        <p:spPr>
          <a:xfrm>
            <a:off x="5304209" y="546066"/>
            <a:ext cx="5925377" cy="5906324"/>
          </a:xfrm>
          <a:prstGeom prst="rect">
            <a:avLst/>
          </a:prstGeom>
        </p:spPr>
      </p:pic>
    </p:spTree>
    <p:extLst>
      <p:ext uri="{BB962C8B-B14F-4D97-AF65-F5344CB8AC3E}">
        <p14:creationId xmlns:p14="http://schemas.microsoft.com/office/powerpoint/2010/main" val="503991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E963-8EAE-6A2F-8212-E1C051D0ED4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D8BEF6-212D-CF4F-AD37-3B698ABE5E21}"/>
              </a:ext>
            </a:extLst>
          </p:cNvPr>
          <p:cNvPicPr>
            <a:picLocks noChangeAspect="1"/>
          </p:cNvPicPr>
          <p:nvPr/>
        </p:nvPicPr>
        <p:blipFill>
          <a:blip r:embed="rId2"/>
          <a:stretch>
            <a:fillRect/>
          </a:stretch>
        </p:blipFill>
        <p:spPr>
          <a:xfrm>
            <a:off x="924232" y="619432"/>
            <a:ext cx="9920749" cy="5761703"/>
          </a:xfrm>
          <a:prstGeom prst="rect">
            <a:avLst/>
          </a:prstGeom>
        </p:spPr>
      </p:pic>
    </p:spTree>
    <p:extLst>
      <p:ext uri="{BB962C8B-B14F-4D97-AF65-F5344CB8AC3E}">
        <p14:creationId xmlns:p14="http://schemas.microsoft.com/office/powerpoint/2010/main" val="359113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5AB10-A7A4-0AB4-CE13-1A340C3BF8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636127-F162-9652-5727-C2D0BBF01371}"/>
              </a:ext>
            </a:extLst>
          </p:cNvPr>
          <p:cNvPicPr>
            <a:picLocks noChangeAspect="1"/>
          </p:cNvPicPr>
          <p:nvPr/>
        </p:nvPicPr>
        <p:blipFill>
          <a:blip r:embed="rId2"/>
          <a:stretch>
            <a:fillRect/>
          </a:stretch>
        </p:blipFill>
        <p:spPr>
          <a:xfrm>
            <a:off x="894734" y="550606"/>
            <a:ext cx="10520517" cy="5860026"/>
          </a:xfrm>
          <a:prstGeom prst="rect">
            <a:avLst/>
          </a:prstGeom>
        </p:spPr>
      </p:pic>
    </p:spTree>
    <p:extLst>
      <p:ext uri="{BB962C8B-B14F-4D97-AF65-F5344CB8AC3E}">
        <p14:creationId xmlns:p14="http://schemas.microsoft.com/office/powerpoint/2010/main" val="31451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1D25-8D75-6C32-0A45-5DDA825157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55EDC7-DD78-1CD8-8538-DD01FD603CA0}"/>
              </a:ext>
            </a:extLst>
          </p:cNvPr>
          <p:cNvPicPr>
            <a:picLocks noChangeAspect="1"/>
          </p:cNvPicPr>
          <p:nvPr/>
        </p:nvPicPr>
        <p:blipFill>
          <a:blip r:embed="rId2"/>
          <a:stretch>
            <a:fillRect/>
          </a:stretch>
        </p:blipFill>
        <p:spPr>
          <a:xfrm>
            <a:off x="1307692" y="713945"/>
            <a:ext cx="9104670" cy="5126416"/>
          </a:xfrm>
          <a:prstGeom prst="rect">
            <a:avLst/>
          </a:prstGeom>
        </p:spPr>
      </p:pic>
    </p:spTree>
    <p:extLst>
      <p:ext uri="{BB962C8B-B14F-4D97-AF65-F5344CB8AC3E}">
        <p14:creationId xmlns:p14="http://schemas.microsoft.com/office/powerpoint/2010/main" val="171788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7992-44EE-0AE3-9871-7C2277C928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17AB0B-9CD9-D824-739E-E0F08523313A}"/>
              </a:ext>
            </a:extLst>
          </p:cNvPr>
          <p:cNvPicPr>
            <a:picLocks noChangeAspect="1"/>
          </p:cNvPicPr>
          <p:nvPr/>
        </p:nvPicPr>
        <p:blipFill>
          <a:blip r:embed="rId2"/>
          <a:stretch>
            <a:fillRect/>
          </a:stretch>
        </p:blipFill>
        <p:spPr>
          <a:xfrm>
            <a:off x="1111045" y="717755"/>
            <a:ext cx="9989574" cy="5624051"/>
          </a:xfrm>
          <a:prstGeom prst="rect">
            <a:avLst/>
          </a:prstGeom>
        </p:spPr>
      </p:pic>
    </p:spTree>
    <p:extLst>
      <p:ext uri="{BB962C8B-B14F-4D97-AF65-F5344CB8AC3E}">
        <p14:creationId xmlns:p14="http://schemas.microsoft.com/office/powerpoint/2010/main" val="689455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4D0A2-75A8-1A7F-F5DF-0D38A701F367}"/>
            </a:ext>
          </a:extLst>
        </p:cNvPr>
        <p:cNvGrpSpPr/>
        <p:nvPr/>
      </p:nvGrpSpPr>
      <p:grpSpPr>
        <a:xfrm>
          <a:off x="0" y="0"/>
          <a:ext cx="0" cy="0"/>
          <a:chOff x="0" y="0"/>
          <a:chExt cx="0" cy="0"/>
        </a:xfrm>
      </p:grpSpPr>
      <p:pic>
        <p:nvPicPr>
          <p:cNvPr id="1026" name="Picture 2" descr="Tokenization and Word Embeddings: The Building Blocks of Advanced ...">
            <a:extLst>
              <a:ext uri="{FF2B5EF4-FFF2-40B4-BE49-F238E27FC236}">
                <a16:creationId xmlns:a16="http://schemas.microsoft.com/office/drawing/2014/main" id="{09D7099D-ECBE-A5CF-EEA7-C4E7E4339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74" y="393290"/>
            <a:ext cx="9891252" cy="614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50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42D71-4A94-56FC-8731-DA02E23738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60FFBA-F307-2D38-E837-77EC0C97D81D}"/>
              </a:ext>
            </a:extLst>
          </p:cNvPr>
          <p:cNvPicPr>
            <a:picLocks noChangeAspect="1"/>
          </p:cNvPicPr>
          <p:nvPr/>
        </p:nvPicPr>
        <p:blipFill>
          <a:blip r:embed="rId2"/>
          <a:stretch>
            <a:fillRect/>
          </a:stretch>
        </p:blipFill>
        <p:spPr>
          <a:xfrm>
            <a:off x="818413" y="558198"/>
            <a:ext cx="10555173" cy="5741604"/>
          </a:xfrm>
          <a:prstGeom prst="rect">
            <a:avLst/>
          </a:prstGeom>
        </p:spPr>
      </p:pic>
    </p:spTree>
    <p:extLst>
      <p:ext uri="{BB962C8B-B14F-4D97-AF65-F5344CB8AC3E}">
        <p14:creationId xmlns:p14="http://schemas.microsoft.com/office/powerpoint/2010/main" val="232123775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1880</Words>
  <Application>Microsoft Office PowerPoint</Application>
  <PresentationFormat>Widescreen</PresentationFormat>
  <Paragraphs>74</Paragraphs>
  <Slides>148</Slides>
  <Notes>1</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148</vt:i4>
      </vt:variant>
    </vt:vector>
  </HeadingPairs>
  <TitlesOfParts>
    <vt:vector size="154" baseType="lpstr">
      <vt:lpstr>Arial</vt:lpstr>
      <vt:lpstr>Arial Black</vt:lpstr>
      <vt:lpstr>Calibri</vt:lpstr>
      <vt:lpstr>Helvetica</vt:lpstr>
      <vt:lpstr>inherit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Asha Sheldon</dc:creator>
  <cp:lastModifiedBy>Asha Sheldon</cp:lastModifiedBy>
  <cp:revision>100</cp:revision>
  <dcterms:created xsi:type="dcterms:W3CDTF">2025-01-20T17:40:30Z</dcterms:created>
  <dcterms:modified xsi:type="dcterms:W3CDTF">2025-01-31T22:50:20Z</dcterms:modified>
</cp:coreProperties>
</file>